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embeddedFontLs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0" roundtripDataSignature="AMtx7mhYiZAsnB3CQYbbSpHiSqJBWRA/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0E2DF8-51B5-48C5-9660-65B832B8664A}">
  <a:tblStyle styleId="{820E2DF8-51B5-48C5-9660-65B832B8664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CenturyGothic-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4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5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5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5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5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5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5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5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chemeClr val="accent1"/>
                </a:solidFill>
                <a:latin typeface="Arial"/>
                <a:ea typeface="Arial"/>
                <a:cs typeface="Arial"/>
                <a:sym typeface="Arial"/>
              </a:rPr>
              <a:t>“</a:t>
            </a:r>
            <a:endParaRPr/>
          </a:p>
        </p:txBody>
      </p:sp>
      <p:sp>
        <p:nvSpPr>
          <p:cNvPr id="95" name="Google Shape;95;p5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5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5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5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5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5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5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5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5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1" name="Google Shape;111;p5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2" name="Google Shape;112;p5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5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5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5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5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5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5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5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5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5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7" name="Google Shape;127;p5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8" name="Google Shape;128;p5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5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5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1" name="Google Shape;41;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7" name="Google Shape;47;p4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4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4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4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4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49"/>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49"/>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5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5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17.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4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4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4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4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4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Google Shape;11;p4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4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1154955" y="519953"/>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5400"/>
              <a:buFont typeface="Century Gothic"/>
              <a:buNone/>
            </a:pPr>
            <a:r>
              <a:rPr b="1" lang="en-US" sz="5400"/>
              <a:t>Course No. : CSE-460</a:t>
            </a:r>
            <a:br>
              <a:rPr b="1" lang="en-US" sz="5400"/>
            </a:br>
            <a:r>
              <a:rPr b="1" lang="en-US" sz="5400"/>
              <a:t>Course Title: IDP-I</a:t>
            </a:r>
            <a:endParaRPr/>
          </a:p>
        </p:txBody>
      </p:sp>
      <p:sp>
        <p:nvSpPr>
          <p:cNvPr id="148" name="Google Shape;148;p1"/>
          <p:cNvSpPr txBox="1"/>
          <p:nvPr>
            <p:ph idx="1" type="subTitle"/>
          </p:nvPr>
        </p:nvSpPr>
        <p:spPr>
          <a:xfrm>
            <a:off x="1154955" y="4279839"/>
            <a:ext cx="8825658" cy="86142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2560"/>
              <a:buNone/>
            </a:pPr>
            <a:r>
              <a:rPr b="1" lang="en-US" sz="3200"/>
              <a:t>CSE-16(B)</a:t>
            </a:r>
            <a:endParaRPr/>
          </a:p>
          <a:p>
            <a:pPr indent="0" lvl="0" marL="0" rtl="0" algn="l">
              <a:spcBef>
                <a:spcPts val="1000"/>
              </a:spcBef>
              <a:spcAft>
                <a:spcPts val="0"/>
              </a:spcAft>
              <a:buSzPts val="256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ph type="title"/>
          </p:nvPr>
        </p:nvSpPr>
        <p:spPr>
          <a:xfrm>
            <a:off x="646112" y="452718"/>
            <a:ext cx="4141042"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Work Flow Diagram</a:t>
            </a:r>
            <a:endParaRPr b="1"/>
          </a:p>
        </p:txBody>
      </p:sp>
      <p:sp>
        <p:nvSpPr>
          <p:cNvPr id="227" name="Google Shape;227;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8" name="Google Shape;228;p10"/>
          <p:cNvPicPr preferRelativeResize="0"/>
          <p:nvPr>
            <p:ph idx="1" type="body"/>
          </p:nvPr>
        </p:nvPicPr>
        <p:blipFill rotWithShape="1">
          <a:blip r:embed="rId3">
            <a:alphaModFix/>
          </a:blip>
          <a:srcRect b="0" l="0" r="0" t="0"/>
          <a:stretch/>
        </p:blipFill>
        <p:spPr>
          <a:xfrm>
            <a:off x="5438274" y="89892"/>
            <a:ext cx="6000004" cy="66315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txBox="1"/>
          <p:nvPr>
            <p:ph type="title"/>
          </p:nvPr>
        </p:nvSpPr>
        <p:spPr>
          <a:xfrm>
            <a:off x="646111" y="452718"/>
            <a:ext cx="3777971"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System Environment</a:t>
            </a:r>
            <a:endParaRPr b="1"/>
          </a:p>
        </p:txBody>
      </p:sp>
      <p:sp>
        <p:nvSpPr>
          <p:cNvPr id="234" name="Google Shape;234;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35" name="Google Shape;235;p11"/>
          <p:cNvPicPr preferRelativeResize="0"/>
          <p:nvPr>
            <p:ph idx="1" type="body"/>
          </p:nvPr>
        </p:nvPicPr>
        <p:blipFill rotWithShape="1">
          <a:blip r:embed="rId3">
            <a:alphaModFix/>
          </a:blip>
          <a:srcRect b="0" l="0" r="0" t="0"/>
          <a:stretch/>
        </p:blipFill>
        <p:spPr>
          <a:xfrm>
            <a:off x="4991794" y="149180"/>
            <a:ext cx="5360746" cy="661469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Context Diagram</a:t>
            </a:r>
            <a:endParaRPr b="1"/>
          </a:p>
        </p:txBody>
      </p:sp>
      <p:sp>
        <p:nvSpPr>
          <p:cNvPr id="241" name="Google Shape;241;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42" name="Google Shape;242;p12"/>
          <p:cNvPicPr preferRelativeResize="0"/>
          <p:nvPr>
            <p:ph idx="1" type="body"/>
          </p:nvPr>
        </p:nvPicPr>
        <p:blipFill rotWithShape="1">
          <a:blip r:embed="rId3">
            <a:alphaModFix/>
          </a:blip>
          <a:srcRect b="0" l="0" r="0" t="0"/>
          <a:stretch/>
        </p:blipFill>
        <p:spPr>
          <a:xfrm>
            <a:off x="3097635" y="1400529"/>
            <a:ext cx="6153942" cy="53378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p:nvPr/>
        </p:nvSpPr>
        <p:spPr>
          <a:xfrm>
            <a:off x="1075765" y="914400"/>
            <a:ext cx="9276775" cy="5849471"/>
          </a:xfrm>
          <a:prstGeom prst="rect">
            <a:avLst/>
          </a:prstGeom>
          <a:solidFill>
            <a:srgbClr val="DFF6EB"/>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13"/>
          <p:cNvSpPr txBox="1"/>
          <p:nvPr>
            <p:ph type="title"/>
          </p:nvPr>
        </p:nvSpPr>
        <p:spPr>
          <a:xfrm>
            <a:off x="592323" y="103094"/>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Schema Diagram</a:t>
            </a:r>
            <a:endParaRPr b="1"/>
          </a:p>
        </p:txBody>
      </p:sp>
      <p:sp>
        <p:nvSpPr>
          <p:cNvPr id="249" name="Google Shape;249;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0" name="Google Shape;250;p13"/>
          <p:cNvPicPr preferRelativeResize="0"/>
          <p:nvPr>
            <p:ph idx="1" type="body"/>
          </p:nvPr>
        </p:nvPicPr>
        <p:blipFill rotWithShape="1">
          <a:blip r:embed="rId3">
            <a:alphaModFix/>
          </a:blip>
          <a:srcRect b="0" l="0" r="0" t="0"/>
          <a:stretch/>
        </p:blipFill>
        <p:spPr>
          <a:xfrm>
            <a:off x="1048871" y="944136"/>
            <a:ext cx="9303669" cy="5808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Project Approach</a:t>
            </a:r>
            <a:endParaRPr b="1"/>
          </a:p>
        </p:txBody>
      </p:sp>
      <p:sp>
        <p:nvSpPr>
          <p:cNvPr id="256" name="Google Shape;256;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7" name="Google Shape;257;p14"/>
          <p:cNvPicPr preferRelativeResize="0"/>
          <p:nvPr>
            <p:ph idx="1" type="body"/>
          </p:nvPr>
        </p:nvPicPr>
        <p:blipFill rotWithShape="1">
          <a:blip r:embed="rId3">
            <a:alphaModFix/>
          </a:blip>
          <a:srcRect b="0" l="16927" r="17048" t="0"/>
          <a:stretch/>
        </p:blipFill>
        <p:spPr>
          <a:xfrm>
            <a:off x="3697941" y="1569664"/>
            <a:ext cx="4867835" cy="480533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User Characteristics</a:t>
            </a:r>
            <a:endParaRPr b="1"/>
          </a:p>
        </p:txBody>
      </p:sp>
      <p:sp>
        <p:nvSpPr>
          <p:cNvPr id="263" name="Google Shape;263;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4" name="Google Shape;264;p15"/>
          <p:cNvGraphicFramePr/>
          <p:nvPr/>
        </p:nvGraphicFramePr>
        <p:xfrm>
          <a:off x="770965" y="1408766"/>
          <a:ext cx="3000000" cy="3000000"/>
        </p:xfrm>
        <a:graphic>
          <a:graphicData uri="http://schemas.openxmlformats.org/drawingml/2006/table">
            <a:tbl>
              <a:tblPr bandRow="1" firstRow="1">
                <a:noFill/>
                <a:tableStyleId>{820E2DF8-51B5-48C5-9660-65B832B8664A}</a:tableStyleId>
              </a:tblPr>
              <a:tblGrid>
                <a:gridCol w="2030125"/>
                <a:gridCol w="3041575"/>
                <a:gridCol w="2815000"/>
                <a:gridCol w="2628900"/>
              </a:tblGrid>
              <a:tr h="370850">
                <a:tc>
                  <a:txBody>
                    <a:bodyPr/>
                    <a:lstStyle/>
                    <a:p>
                      <a:pPr indent="0" lvl="0" marL="0" marR="0" rtl="0" algn="l">
                        <a:spcBef>
                          <a:spcPts val="0"/>
                        </a:spcBef>
                        <a:spcAft>
                          <a:spcPts val="0"/>
                        </a:spcAft>
                        <a:buNone/>
                      </a:pPr>
                      <a:r>
                        <a:rPr b="1" lang="en-US" sz="1800" u="none" cap="none" strike="noStrike">
                          <a:solidFill>
                            <a:srgbClr val="00FFFF"/>
                          </a:solidFill>
                        </a:rPr>
                        <a:t>Criteria</a:t>
                      </a:r>
                      <a:endParaRPr b="1" sz="1800">
                        <a:solidFill>
                          <a:srgbClr val="00FFFF"/>
                        </a:solidFill>
                      </a:endParaRPr>
                    </a:p>
                  </a:txBody>
                  <a:tcPr marT="45725" marB="45725" marR="91450" marL="91450">
                    <a:solidFill>
                      <a:srgbClr val="062A40"/>
                    </a:solidFill>
                  </a:tcPr>
                </a:tc>
                <a:tc>
                  <a:txBody>
                    <a:bodyPr/>
                    <a:lstStyle/>
                    <a:p>
                      <a:pPr indent="0" lvl="0" marL="0" marR="0" rtl="0" algn="l">
                        <a:spcBef>
                          <a:spcPts val="0"/>
                        </a:spcBef>
                        <a:spcAft>
                          <a:spcPts val="0"/>
                        </a:spcAft>
                        <a:buNone/>
                      </a:pPr>
                      <a:r>
                        <a:rPr b="1" lang="en-US" sz="1800">
                          <a:solidFill>
                            <a:srgbClr val="00FFFF"/>
                          </a:solidFill>
                        </a:rPr>
                        <a:t>Firer</a:t>
                      </a:r>
                      <a:endParaRPr b="1" sz="1800">
                        <a:solidFill>
                          <a:srgbClr val="00FFFF"/>
                        </a:solidFill>
                      </a:endParaRPr>
                    </a:p>
                  </a:txBody>
                  <a:tcPr marT="45725" marB="45725" marR="91450" marL="91450">
                    <a:solidFill>
                      <a:srgbClr val="062A40"/>
                    </a:solidFill>
                  </a:tcPr>
                </a:tc>
                <a:tc>
                  <a:txBody>
                    <a:bodyPr/>
                    <a:lstStyle/>
                    <a:p>
                      <a:pPr indent="0" lvl="0" marL="0" marR="0" rtl="0" algn="l">
                        <a:spcBef>
                          <a:spcPts val="0"/>
                        </a:spcBef>
                        <a:spcAft>
                          <a:spcPts val="0"/>
                        </a:spcAft>
                        <a:buNone/>
                      </a:pPr>
                      <a:r>
                        <a:rPr b="1" lang="en-US" sz="1800">
                          <a:solidFill>
                            <a:srgbClr val="00FFFF"/>
                          </a:solidFill>
                        </a:rPr>
                        <a:t>Sub-Unit</a:t>
                      </a:r>
                      <a:r>
                        <a:rPr b="1" lang="en-US" sz="1800">
                          <a:solidFill>
                            <a:srgbClr val="00FFFF"/>
                          </a:solidFill>
                        </a:rPr>
                        <a:t> Commander</a:t>
                      </a:r>
                      <a:endParaRPr b="1" sz="1800">
                        <a:solidFill>
                          <a:srgbClr val="00FFFF"/>
                        </a:solidFill>
                      </a:endParaRPr>
                    </a:p>
                  </a:txBody>
                  <a:tcPr marT="45725" marB="45725" marR="91450" marL="91450">
                    <a:solidFill>
                      <a:srgbClr val="062A40"/>
                    </a:solidFill>
                  </a:tcPr>
                </a:tc>
                <a:tc>
                  <a:txBody>
                    <a:bodyPr/>
                    <a:lstStyle/>
                    <a:p>
                      <a:pPr indent="0" lvl="0" marL="0" marR="0" rtl="0" algn="l">
                        <a:spcBef>
                          <a:spcPts val="0"/>
                        </a:spcBef>
                        <a:spcAft>
                          <a:spcPts val="0"/>
                        </a:spcAft>
                        <a:buNone/>
                      </a:pPr>
                      <a:r>
                        <a:rPr b="1" lang="en-US" sz="1800">
                          <a:solidFill>
                            <a:srgbClr val="00FFFF"/>
                          </a:solidFill>
                        </a:rPr>
                        <a:t>Admin</a:t>
                      </a:r>
                      <a:endParaRPr b="1" sz="1800">
                        <a:solidFill>
                          <a:srgbClr val="00FFFF"/>
                        </a:solidFill>
                      </a:endParaRPr>
                    </a:p>
                  </a:txBody>
                  <a:tcPr marT="45725" marB="45725" marR="91450" marL="91450">
                    <a:solidFill>
                      <a:srgbClr val="062A40"/>
                    </a:solidFill>
                  </a:tcPr>
                </a:tc>
              </a:tr>
              <a:tr h="370850">
                <a:tc>
                  <a:txBody>
                    <a:bodyPr/>
                    <a:lstStyle/>
                    <a:p>
                      <a:pPr indent="0" lvl="0" marL="0" marR="0" rtl="0" algn="l">
                        <a:spcBef>
                          <a:spcPts val="0"/>
                        </a:spcBef>
                        <a:spcAft>
                          <a:spcPts val="0"/>
                        </a:spcAft>
                        <a:buNone/>
                      </a:pPr>
                      <a:r>
                        <a:rPr b="1" lang="en-US" sz="1800">
                          <a:solidFill>
                            <a:srgbClr val="FFFF00"/>
                          </a:solidFill>
                        </a:rPr>
                        <a:t>Education Level</a:t>
                      </a:r>
                      <a:endParaRPr b="1" sz="1800">
                        <a:solidFill>
                          <a:srgbClr val="FFFF00"/>
                        </a:solidFill>
                      </a:endParaRPr>
                    </a:p>
                  </a:txBody>
                  <a:tcPr marT="45725" marB="45725" marR="91450" marL="91450">
                    <a:solidFill>
                      <a:srgbClr val="002060"/>
                    </a:solidFill>
                  </a:tcPr>
                </a:tc>
                <a:tc>
                  <a:txBody>
                    <a:bodyPr/>
                    <a:lstStyle/>
                    <a:p>
                      <a:pPr indent="0" lvl="0" marL="0" marR="0" rtl="0" algn="l">
                        <a:spcBef>
                          <a:spcPts val="0"/>
                        </a:spcBef>
                        <a:spcAft>
                          <a:spcPts val="0"/>
                        </a:spcAft>
                        <a:buNone/>
                      </a:pPr>
                      <a:r>
                        <a:rPr b="1" lang="en-US" sz="1800"/>
                        <a:t>The ﬁrer has basic educational qualiﬁcation which is enough to use the system.</a:t>
                      </a:r>
                      <a:endParaRPr/>
                    </a:p>
                  </a:txBody>
                  <a:tcPr marT="45725" marB="45725" marR="91450" marL="91450"/>
                </a:tc>
                <a:tc>
                  <a:txBody>
                    <a:bodyPr/>
                    <a:lstStyle/>
                    <a:p>
                      <a:pPr indent="0" lvl="0" marL="0" marR="0" rtl="0" algn="l">
                        <a:spcBef>
                          <a:spcPts val="0"/>
                        </a:spcBef>
                        <a:spcAft>
                          <a:spcPts val="0"/>
                        </a:spcAft>
                        <a:buNone/>
                      </a:pPr>
                      <a:r>
                        <a:rPr b="1" lang="en-US" sz="1800"/>
                        <a:t>The person has enough educational qualiﬁcation to watch the system and the result, reports.</a:t>
                      </a:r>
                      <a:endParaRPr b="1" sz="1800"/>
                    </a:p>
                  </a:txBody>
                  <a:tcPr marT="45725" marB="45725" marR="91450" marL="91450"/>
                </a:tc>
                <a:tc>
                  <a:txBody>
                    <a:bodyPr/>
                    <a:lstStyle/>
                    <a:p>
                      <a:pPr indent="0" lvl="0" marL="0" marR="0" rtl="0" algn="l">
                        <a:spcBef>
                          <a:spcPts val="0"/>
                        </a:spcBef>
                        <a:spcAft>
                          <a:spcPts val="0"/>
                        </a:spcAft>
                        <a:buNone/>
                      </a:pPr>
                      <a:r>
                        <a:rPr b="1" lang="en-US" sz="1800"/>
                        <a:t>He must have high educational qualiﬁcations to maintain the system. Since the system will be under his control so he must have profound knowledge.</a:t>
                      </a:r>
                      <a:endParaRPr/>
                    </a:p>
                  </a:txBody>
                  <a:tcPr marT="45725" marB="45725" marR="91450" marL="91450"/>
                </a:tc>
              </a:tr>
              <a:tr h="370850">
                <a:tc>
                  <a:txBody>
                    <a:bodyPr/>
                    <a:lstStyle/>
                    <a:p>
                      <a:pPr indent="0" lvl="0" marL="0" marR="0" rtl="0" algn="l">
                        <a:spcBef>
                          <a:spcPts val="0"/>
                        </a:spcBef>
                        <a:spcAft>
                          <a:spcPts val="0"/>
                        </a:spcAft>
                        <a:buNone/>
                      </a:pPr>
                      <a:r>
                        <a:rPr b="1" lang="en-US" sz="1800">
                          <a:solidFill>
                            <a:srgbClr val="FFFF00"/>
                          </a:solidFill>
                        </a:rPr>
                        <a:t>Experience</a:t>
                      </a:r>
                      <a:endParaRPr b="1" sz="1800">
                        <a:solidFill>
                          <a:srgbClr val="FFFF00"/>
                        </a:solidFill>
                      </a:endParaRPr>
                    </a:p>
                  </a:txBody>
                  <a:tcPr marT="45725" marB="45725" marR="91450" marL="91450">
                    <a:solidFill>
                      <a:srgbClr val="002060"/>
                    </a:solidFill>
                  </a:tcPr>
                </a:tc>
                <a:tc>
                  <a:txBody>
                    <a:bodyPr/>
                    <a:lstStyle/>
                    <a:p>
                      <a:pPr indent="0" lvl="0" marL="0" marR="0" rtl="0" algn="l">
                        <a:spcBef>
                          <a:spcPts val="0"/>
                        </a:spcBef>
                        <a:spcAft>
                          <a:spcPts val="0"/>
                        </a:spcAft>
                        <a:buNone/>
                      </a:pPr>
                      <a:r>
                        <a:rPr b="1" lang="en-US" sz="1800"/>
                        <a:t>Basic Experience of firing</a:t>
                      </a:r>
                      <a:endParaRPr b="1" sz="1800"/>
                    </a:p>
                  </a:txBody>
                  <a:tcPr marT="45725" marB="45725" marR="91450" marL="91450"/>
                </a:tc>
                <a:tc>
                  <a:txBody>
                    <a:bodyPr/>
                    <a:lstStyle/>
                    <a:p>
                      <a:pPr indent="0" lvl="0" marL="0" marR="0" rtl="0" algn="l">
                        <a:spcBef>
                          <a:spcPts val="0"/>
                        </a:spcBef>
                        <a:spcAft>
                          <a:spcPts val="0"/>
                        </a:spcAft>
                        <a:buNone/>
                      </a:pPr>
                      <a:r>
                        <a:rPr b="1" lang="en-US" sz="1800"/>
                        <a:t>Not much required</a:t>
                      </a:r>
                      <a:endParaRPr b="1" sz="1800"/>
                    </a:p>
                  </a:txBody>
                  <a:tcPr marT="45725" marB="45725" marR="91450" marL="91450"/>
                </a:tc>
                <a:tc>
                  <a:txBody>
                    <a:bodyPr/>
                    <a:lstStyle/>
                    <a:p>
                      <a:pPr indent="0" lvl="0" marL="0" marR="0" rtl="0" algn="l">
                        <a:spcBef>
                          <a:spcPts val="0"/>
                        </a:spcBef>
                        <a:spcAft>
                          <a:spcPts val="0"/>
                        </a:spcAft>
                        <a:buNone/>
                      </a:pPr>
                      <a:r>
                        <a:rPr b="1" lang="en-US" sz="1800"/>
                        <a:t>Highly experienced</a:t>
                      </a:r>
                      <a:r>
                        <a:rPr b="1" lang="en-US" sz="1800"/>
                        <a:t> to make and maintain system</a:t>
                      </a:r>
                      <a:endParaRPr b="1" sz="1800"/>
                    </a:p>
                  </a:txBody>
                  <a:tcPr marT="45725" marB="45725" marR="91450" marL="91450"/>
                </a:tc>
              </a:tr>
              <a:tr h="370850">
                <a:tc>
                  <a:txBody>
                    <a:bodyPr/>
                    <a:lstStyle/>
                    <a:p>
                      <a:pPr indent="0" lvl="0" marL="0" marR="0" rtl="0" algn="l">
                        <a:spcBef>
                          <a:spcPts val="0"/>
                        </a:spcBef>
                        <a:spcAft>
                          <a:spcPts val="0"/>
                        </a:spcAft>
                        <a:buNone/>
                      </a:pPr>
                      <a:r>
                        <a:rPr b="1" lang="en-US" sz="1800">
                          <a:solidFill>
                            <a:srgbClr val="FFFF00"/>
                          </a:solidFill>
                        </a:rPr>
                        <a:t>Disabilities</a:t>
                      </a:r>
                      <a:endParaRPr b="1" sz="1800">
                        <a:solidFill>
                          <a:srgbClr val="FFFF00"/>
                        </a:solidFill>
                      </a:endParaRPr>
                    </a:p>
                  </a:txBody>
                  <a:tcPr marT="45725" marB="45725" marR="91450" marL="91450">
                    <a:solidFill>
                      <a:srgbClr val="002060"/>
                    </a:solidFill>
                  </a:tcPr>
                </a:tc>
                <a:tc>
                  <a:txBody>
                    <a:bodyPr/>
                    <a:lstStyle/>
                    <a:p>
                      <a:pPr indent="0" lvl="0" marL="0" marR="0" rtl="0" algn="l">
                        <a:spcBef>
                          <a:spcPts val="0"/>
                        </a:spcBef>
                        <a:spcAft>
                          <a:spcPts val="0"/>
                        </a:spcAft>
                        <a:buNone/>
                      </a:pPr>
                      <a:r>
                        <a:rPr b="1" lang="en-US" sz="1800"/>
                        <a:t>-</a:t>
                      </a:r>
                      <a:endParaRPr b="1" sz="1800"/>
                    </a:p>
                  </a:txBody>
                  <a:tcPr marT="45725" marB="45725" marR="91450" marL="91450"/>
                </a:tc>
                <a:tc>
                  <a:txBody>
                    <a:bodyPr/>
                    <a:lstStyle/>
                    <a:p>
                      <a:pPr indent="0" lvl="0" marL="0" marR="0" rtl="0" algn="l">
                        <a:spcBef>
                          <a:spcPts val="0"/>
                        </a:spcBef>
                        <a:spcAft>
                          <a:spcPts val="0"/>
                        </a:spcAft>
                        <a:buNone/>
                      </a:pPr>
                      <a:r>
                        <a:rPr b="1" lang="en-US" sz="1800"/>
                        <a:t>-</a:t>
                      </a:r>
                      <a:endParaRPr b="1" sz="1800"/>
                    </a:p>
                  </a:txBody>
                  <a:tcPr marT="45725" marB="45725" marR="91450" marL="91450"/>
                </a:tc>
                <a:tc>
                  <a:txBody>
                    <a:bodyPr/>
                    <a:lstStyle/>
                    <a:p>
                      <a:pPr indent="0" lvl="0" marL="0" marR="0" rtl="0" algn="l">
                        <a:spcBef>
                          <a:spcPts val="0"/>
                        </a:spcBef>
                        <a:spcAft>
                          <a:spcPts val="0"/>
                        </a:spcAft>
                        <a:buNone/>
                      </a:pPr>
                      <a:r>
                        <a:rPr b="1" lang="en-US" sz="1800"/>
                        <a:t>-</a:t>
                      </a:r>
                      <a:endParaRPr b="1" sz="1800"/>
                    </a:p>
                  </a:txBody>
                  <a:tcPr marT="45725" marB="45725" marR="91450" marL="91450"/>
                </a:tc>
              </a:tr>
              <a:tr h="370850">
                <a:tc>
                  <a:txBody>
                    <a:bodyPr/>
                    <a:lstStyle/>
                    <a:p>
                      <a:pPr indent="0" lvl="0" marL="0" marR="0" rtl="0" algn="l">
                        <a:spcBef>
                          <a:spcPts val="0"/>
                        </a:spcBef>
                        <a:spcAft>
                          <a:spcPts val="0"/>
                        </a:spcAft>
                        <a:buNone/>
                      </a:pPr>
                      <a:r>
                        <a:rPr b="1" lang="en-US" sz="1800">
                          <a:solidFill>
                            <a:srgbClr val="FFFF00"/>
                          </a:solidFill>
                        </a:rPr>
                        <a:t>Technical Expertise</a:t>
                      </a:r>
                      <a:endParaRPr b="1" sz="1800">
                        <a:solidFill>
                          <a:srgbClr val="FFFF00"/>
                        </a:solidFill>
                      </a:endParaRPr>
                    </a:p>
                  </a:txBody>
                  <a:tcPr marT="45725" marB="45725" marR="91450" marL="91450">
                    <a:solidFill>
                      <a:srgbClr val="002060"/>
                    </a:solidFill>
                  </a:tcPr>
                </a:tc>
                <a:tc>
                  <a:txBody>
                    <a:bodyPr/>
                    <a:lstStyle/>
                    <a:p>
                      <a:pPr indent="0" lvl="0" marL="0" marR="0" rtl="0" algn="l">
                        <a:spcBef>
                          <a:spcPts val="0"/>
                        </a:spcBef>
                        <a:spcAft>
                          <a:spcPts val="0"/>
                        </a:spcAft>
                        <a:buNone/>
                      </a:pPr>
                      <a:r>
                        <a:rPr b="1" lang="en-US" sz="1800"/>
                        <a:t>Not much required</a:t>
                      </a:r>
                      <a:endParaRPr b="1" sz="1800"/>
                    </a:p>
                  </a:txBody>
                  <a:tcPr marT="45725" marB="45725" marR="91450" marL="91450"/>
                </a:tc>
                <a:tc>
                  <a:txBody>
                    <a:bodyPr/>
                    <a:lstStyle/>
                    <a:p>
                      <a:pPr indent="0" lvl="0" marL="0" marR="0" rtl="0" algn="l">
                        <a:spcBef>
                          <a:spcPts val="0"/>
                        </a:spcBef>
                        <a:spcAft>
                          <a:spcPts val="0"/>
                        </a:spcAft>
                        <a:buNone/>
                      </a:pPr>
                      <a:r>
                        <a:rPr b="1" lang="en-US" sz="1800"/>
                        <a:t>Not much required</a:t>
                      </a:r>
                      <a:endParaRPr b="1" sz="1800"/>
                    </a:p>
                  </a:txBody>
                  <a:tcPr marT="45725" marB="45725" marR="91450" marL="91450"/>
                </a:tc>
                <a:tc>
                  <a:txBody>
                    <a:bodyPr/>
                    <a:lstStyle/>
                    <a:p>
                      <a:pPr indent="0" lvl="0" marL="0" marR="0" rtl="0" algn="l">
                        <a:spcBef>
                          <a:spcPts val="0"/>
                        </a:spcBef>
                        <a:spcAft>
                          <a:spcPts val="0"/>
                        </a:spcAft>
                        <a:buNone/>
                      </a:pPr>
                      <a:r>
                        <a:rPr b="1" lang="en-US" sz="1800"/>
                        <a:t>Expert in programming</a:t>
                      </a:r>
                      <a:r>
                        <a:rPr b="1" lang="en-US" sz="1800"/>
                        <a:t> and system development and maintenance</a:t>
                      </a:r>
                      <a:endParaRPr b="1" sz="1800"/>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Work completion till date</a:t>
            </a:r>
            <a:endParaRPr b="1"/>
          </a:p>
        </p:txBody>
      </p:sp>
      <p:sp>
        <p:nvSpPr>
          <p:cNvPr id="270" name="Google Shape;270;p16"/>
          <p:cNvSpPr txBox="1"/>
          <p:nvPr>
            <p:ph idx="1" type="body"/>
          </p:nvPr>
        </p:nvSpPr>
        <p:spPr>
          <a:xfrm>
            <a:off x="1103312" y="2052918"/>
            <a:ext cx="8946541" cy="307041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b="1" lang="en-US" sz="2800">
                <a:solidFill>
                  <a:srgbClr val="FFFF00"/>
                </a:solidFill>
              </a:rPr>
              <a:t>Vertical correction of the front sight</a:t>
            </a:r>
            <a:endParaRPr/>
          </a:p>
          <a:p>
            <a:pPr indent="-342900" lvl="0" marL="342900" rtl="0" algn="l">
              <a:spcBef>
                <a:spcPts val="1000"/>
              </a:spcBef>
              <a:spcAft>
                <a:spcPts val="0"/>
              </a:spcAft>
              <a:buSzPts val="2240"/>
              <a:buChar char="►"/>
            </a:pPr>
            <a:r>
              <a:rPr b="1" lang="en-US" sz="2800"/>
              <a:t>Target image processing with inaccuracy</a:t>
            </a:r>
            <a:endParaRPr/>
          </a:p>
          <a:p>
            <a:pPr indent="-342900" lvl="0" marL="342900" rtl="0" algn="l">
              <a:spcBef>
                <a:spcPts val="1000"/>
              </a:spcBef>
              <a:spcAft>
                <a:spcPts val="0"/>
              </a:spcAft>
              <a:buSzPts val="2240"/>
              <a:buChar char="►"/>
            </a:pPr>
            <a:r>
              <a:rPr b="1" lang="en-US" sz="2800">
                <a:solidFill>
                  <a:srgbClr val="FFFF00"/>
                </a:solidFill>
              </a:rPr>
              <a:t>Mobile app to control the zeroing</a:t>
            </a:r>
            <a:endParaRPr/>
          </a:p>
          <a:p>
            <a:pPr indent="-342900" lvl="0" marL="342900" rtl="0" algn="l">
              <a:spcBef>
                <a:spcPts val="1000"/>
              </a:spcBef>
              <a:spcAft>
                <a:spcPts val="0"/>
              </a:spcAft>
              <a:buSzPts val="2240"/>
              <a:buChar char="►"/>
            </a:pPr>
            <a:r>
              <a:rPr b="1" lang="en-US" sz="2800"/>
              <a:t>Web app to monitor the system and result</a:t>
            </a:r>
            <a:endParaRPr/>
          </a:p>
          <a:p>
            <a:pPr indent="-342900" lvl="0" marL="342900" rtl="0" algn="l">
              <a:spcBef>
                <a:spcPts val="1000"/>
              </a:spcBef>
              <a:spcAft>
                <a:spcPts val="0"/>
              </a:spcAft>
              <a:buSzPts val="2240"/>
              <a:buChar char="►"/>
            </a:pPr>
            <a:r>
              <a:rPr b="1" lang="en-US" sz="2800">
                <a:solidFill>
                  <a:srgbClr val="FFFF00"/>
                </a:solidFill>
              </a:rPr>
              <a:t>Documentations</a:t>
            </a:r>
            <a:endParaRPr b="1" sz="2800">
              <a:solidFill>
                <a:srgbClr val="FFFF00"/>
              </a:solidFill>
            </a:endParaRPr>
          </a:p>
        </p:txBody>
      </p:sp>
      <p:sp>
        <p:nvSpPr>
          <p:cNvPr id="271" name="Google Shape;271;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Project Milestone</a:t>
            </a:r>
            <a:endParaRPr b="1"/>
          </a:p>
        </p:txBody>
      </p:sp>
      <p:sp>
        <p:nvSpPr>
          <p:cNvPr id="277" name="Google Shape;277;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8" name="Google Shape;278;p17"/>
          <p:cNvGraphicFramePr/>
          <p:nvPr/>
        </p:nvGraphicFramePr>
        <p:xfrm>
          <a:off x="838200" y="1825625"/>
          <a:ext cx="3000000" cy="3000000"/>
        </p:xfrm>
        <a:graphic>
          <a:graphicData uri="http://schemas.openxmlformats.org/drawingml/2006/table">
            <a:tbl>
              <a:tblPr bandRow="1" firstRow="1">
                <a:noFill/>
                <a:tableStyleId>{820E2DF8-51B5-48C5-9660-65B832B8664A}</a:tableStyleId>
              </a:tblPr>
              <a:tblGrid>
                <a:gridCol w="1134300"/>
                <a:gridCol w="5876100"/>
                <a:gridCol w="3505200"/>
              </a:tblGrid>
              <a:tr h="370850">
                <a:tc>
                  <a:txBody>
                    <a:bodyPr/>
                    <a:lstStyle/>
                    <a:p>
                      <a:pPr indent="0" lvl="0" marL="0" marR="0" rtl="0" algn="l">
                        <a:spcBef>
                          <a:spcPts val="0"/>
                        </a:spcBef>
                        <a:spcAft>
                          <a:spcPts val="0"/>
                        </a:spcAft>
                        <a:buNone/>
                      </a:pPr>
                      <a:r>
                        <a:rPr b="1" lang="en-US" sz="2400"/>
                        <a:t>Ser</a:t>
                      </a:r>
                      <a:endParaRPr b="1" sz="2400"/>
                    </a:p>
                  </a:txBody>
                  <a:tcPr marT="45725" marB="45725" marR="91450" marL="91450">
                    <a:solidFill>
                      <a:srgbClr val="0C0C0C"/>
                    </a:solidFill>
                  </a:tcPr>
                </a:tc>
                <a:tc>
                  <a:txBody>
                    <a:bodyPr/>
                    <a:lstStyle/>
                    <a:p>
                      <a:pPr indent="0" lvl="0" marL="0" marR="0" rtl="0" algn="l">
                        <a:spcBef>
                          <a:spcPts val="0"/>
                        </a:spcBef>
                        <a:spcAft>
                          <a:spcPts val="0"/>
                        </a:spcAft>
                        <a:buNone/>
                      </a:pPr>
                      <a:r>
                        <a:rPr b="1" lang="en-US" sz="2400"/>
                        <a:t>Title</a:t>
                      </a:r>
                      <a:endParaRPr b="1" sz="2400"/>
                    </a:p>
                  </a:txBody>
                  <a:tcPr marT="45725" marB="45725" marR="91450" marL="91450">
                    <a:solidFill>
                      <a:srgbClr val="0C0C0C"/>
                    </a:solidFill>
                  </a:tcPr>
                </a:tc>
                <a:tc>
                  <a:txBody>
                    <a:bodyPr/>
                    <a:lstStyle/>
                    <a:p>
                      <a:pPr indent="0" lvl="0" marL="0" marR="0" rtl="0" algn="l">
                        <a:spcBef>
                          <a:spcPts val="0"/>
                        </a:spcBef>
                        <a:spcAft>
                          <a:spcPts val="0"/>
                        </a:spcAft>
                        <a:buNone/>
                      </a:pPr>
                      <a:r>
                        <a:rPr b="1" lang="en-US" sz="2400"/>
                        <a:t>Forecast Date</a:t>
                      </a:r>
                      <a:endParaRPr b="1" sz="2400"/>
                    </a:p>
                  </a:txBody>
                  <a:tcPr marT="45725" marB="45725" marR="91450" marL="91450">
                    <a:solidFill>
                      <a:srgbClr val="0C0C0C"/>
                    </a:solidFill>
                  </a:tcPr>
                </a:tc>
              </a:tr>
              <a:tr h="3708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b="1" lang="en-US" sz="2400"/>
                        <a:t>Completion</a:t>
                      </a:r>
                      <a:r>
                        <a:rPr b="1" lang="en-US" sz="2400"/>
                        <a:t> of Idea Selection</a:t>
                      </a:r>
                      <a:endParaRPr b="1" sz="2400"/>
                    </a:p>
                  </a:txBody>
                  <a:tcPr marT="45725" marB="45725" marR="91450" marL="91450"/>
                </a:tc>
                <a:tc>
                  <a:txBody>
                    <a:bodyPr/>
                    <a:lstStyle/>
                    <a:p>
                      <a:pPr indent="0" lvl="0" marL="0" marR="0" rtl="0" algn="l">
                        <a:spcBef>
                          <a:spcPts val="0"/>
                        </a:spcBef>
                        <a:spcAft>
                          <a:spcPts val="0"/>
                        </a:spcAft>
                        <a:buNone/>
                      </a:pPr>
                      <a:r>
                        <a:rPr b="1" lang="en-US" sz="2400"/>
                        <a:t>18-2-19</a:t>
                      </a:r>
                      <a:endParaRPr b="1" sz="2400"/>
                    </a:p>
                  </a:txBody>
                  <a:tcPr marT="45725" marB="45725" marR="91450" marL="91450"/>
                </a:tc>
              </a:tr>
              <a:tr h="3708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b="1" lang="en-US" sz="2400"/>
                        <a:t>Analysis Completion</a:t>
                      </a:r>
                      <a:endParaRPr b="1" sz="2400"/>
                    </a:p>
                  </a:txBody>
                  <a:tcPr marT="45725" marB="45725" marR="91450" marL="91450"/>
                </a:tc>
                <a:tc>
                  <a:txBody>
                    <a:bodyPr/>
                    <a:lstStyle/>
                    <a:p>
                      <a:pPr indent="0" lvl="0" marL="0" marR="0" rtl="0" algn="l">
                        <a:spcBef>
                          <a:spcPts val="0"/>
                        </a:spcBef>
                        <a:spcAft>
                          <a:spcPts val="0"/>
                        </a:spcAft>
                        <a:buNone/>
                      </a:pPr>
                      <a:r>
                        <a:rPr b="1" lang="en-US" sz="2400"/>
                        <a:t>27-2-19</a:t>
                      </a:r>
                      <a:endParaRPr b="1" sz="2400"/>
                    </a:p>
                  </a:txBody>
                  <a:tcPr marT="45725" marB="45725" marR="91450" marL="91450"/>
                </a:tc>
              </a:tr>
              <a:tr h="37085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b="1" lang="en-US" sz="2400"/>
                        <a:t>Design Completion</a:t>
                      </a:r>
                      <a:endParaRPr b="1" sz="2400"/>
                    </a:p>
                  </a:txBody>
                  <a:tcPr marT="45725" marB="45725" marR="91450" marL="91450"/>
                </a:tc>
                <a:tc>
                  <a:txBody>
                    <a:bodyPr/>
                    <a:lstStyle/>
                    <a:p>
                      <a:pPr indent="0" lvl="0" marL="0" marR="0" rtl="0" algn="l">
                        <a:spcBef>
                          <a:spcPts val="0"/>
                        </a:spcBef>
                        <a:spcAft>
                          <a:spcPts val="0"/>
                        </a:spcAft>
                        <a:buNone/>
                      </a:pPr>
                      <a:r>
                        <a:rPr b="1" lang="en-US" sz="2400"/>
                        <a:t>21-3-19</a:t>
                      </a:r>
                      <a:endParaRPr b="1" sz="2400"/>
                    </a:p>
                  </a:txBody>
                  <a:tcPr marT="45725" marB="45725" marR="91450" marL="91450"/>
                </a:tc>
              </a:tr>
              <a:tr h="370850">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b="1" lang="en-US" sz="2400"/>
                        <a:t>Web and Android App Completion</a:t>
                      </a:r>
                      <a:endParaRPr b="1" sz="2400"/>
                    </a:p>
                  </a:txBody>
                  <a:tcPr marT="45725" marB="45725" marR="91450" marL="91450"/>
                </a:tc>
                <a:tc>
                  <a:txBody>
                    <a:bodyPr/>
                    <a:lstStyle/>
                    <a:p>
                      <a:pPr indent="0" lvl="0" marL="0" marR="0" rtl="0" algn="l">
                        <a:spcBef>
                          <a:spcPts val="0"/>
                        </a:spcBef>
                        <a:spcAft>
                          <a:spcPts val="0"/>
                        </a:spcAft>
                        <a:buNone/>
                      </a:pPr>
                      <a:r>
                        <a:rPr b="1" lang="en-US" sz="2400"/>
                        <a:t>21-8-19</a:t>
                      </a:r>
                      <a:endParaRPr b="1" sz="2400"/>
                    </a:p>
                  </a:txBody>
                  <a:tcPr marT="45725" marB="45725" marR="91450" marL="91450"/>
                </a:tc>
              </a:tr>
              <a:tr h="370850">
                <a:tc>
                  <a:txBody>
                    <a:bodyPr/>
                    <a:lstStyle/>
                    <a:p>
                      <a:pPr indent="0" lvl="0" marL="0" marR="0" rtl="0" algn="l">
                        <a:spcBef>
                          <a:spcPts val="0"/>
                        </a:spcBef>
                        <a:spcAft>
                          <a:spcPts val="0"/>
                        </a:spcAft>
                        <a:buNone/>
                      </a:pPr>
                      <a:r>
                        <a:rPr lang="en-US" sz="1800"/>
                        <a:t>5.</a:t>
                      </a:r>
                      <a:endParaRPr sz="1800"/>
                    </a:p>
                  </a:txBody>
                  <a:tcPr marT="45725" marB="45725" marR="91450" marL="91450"/>
                </a:tc>
                <a:tc>
                  <a:txBody>
                    <a:bodyPr/>
                    <a:lstStyle/>
                    <a:p>
                      <a:pPr indent="0" lvl="0" marL="0" marR="0" rtl="0" algn="l">
                        <a:spcBef>
                          <a:spcPts val="0"/>
                        </a:spcBef>
                        <a:spcAft>
                          <a:spcPts val="0"/>
                        </a:spcAft>
                        <a:buNone/>
                      </a:pPr>
                      <a:r>
                        <a:rPr b="1" lang="en-US" sz="2400"/>
                        <a:t>Training Materials Completion</a:t>
                      </a:r>
                      <a:endParaRPr b="1" sz="2400"/>
                    </a:p>
                  </a:txBody>
                  <a:tcPr marT="45725" marB="45725" marR="91450" marL="91450"/>
                </a:tc>
                <a:tc>
                  <a:txBody>
                    <a:bodyPr/>
                    <a:lstStyle/>
                    <a:p>
                      <a:pPr indent="0" lvl="0" marL="0" marR="0" rtl="0" algn="l">
                        <a:spcBef>
                          <a:spcPts val="0"/>
                        </a:spcBef>
                        <a:spcAft>
                          <a:spcPts val="0"/>
                        </a:spcAft>
                        <a:buNone/>
                      </a:pPr>
                      <a:r>
                        <a:rPr b="1" lang="en-US" sz="2400"/>
                        <a:t>22-9-19</a:t>
                      </a:r>
                      <a:endParaRPr b="1" sz="2400"/>
                    </a:p>
                  </a:txBody>
                  <a:tcPr marT="45725" marB="45725" marR="91450" marL="91450"/>
                </a:tc>
              </a:tr>
              <a:tr h="370850">
                <a:tc>
                  <a:txBody>
                    <a:bodyPr/>
                    <a:lstStyle/>
                    <a:p>
                      <a:pPr indent="0" lvl="0" marL="0" marR="0" rtl="0" algn="l">
                        <a:spcBef>
                          <a:spcPts val="0"/>
                        </a:spcBef>
                        <a:spcAft>
                          <a:spcPts val="0"/>
                        </a:spcAft>
                        <a:buNone/>
                      </a:pPr>
                      <a:r>
                        <a:rPr lang="en-US" sz="1800"/>
                        <a:t>6.</a:t>
                      </a:r>
                      <a:endParaRPr sz="1800"/>
                    </a:p>
                  </a:txBody>
                  <a:tcPr marT="45725" marB="45725" marR="91450" marL="91450"/>
                </a:tc>
                <a:tc>
                  <a:txBody>
                    <a:bodyPr/>
                    <a:lstStyle/>
                    <a:p>
                      <a:pPr indent="0" lvl="0" marL="0" marR="0" rtl="0" algn="l">
                        <a:spcBef>
                          <a:spcPts val="0"/>
                        </a:spcBef>
                        <a:spcAft>
                          <a:spcPts val="0"/>
                        </a:spcAft>
                        <a:buNone/>
                      </a:pPr>
                      <a:r>
                        <a:rPr b="1" lang="en-US" sz="2400"/>
                        <a:t>Documentation Completion</a:t>
                      </a:r>
                      <a:endParaRPr b="1" sz="2400"/>
                    </a:p>
                  </a:txBody>
                  <a:tcPr marT="45725" marB="45725" marR="91450" marL="91450"/>
                </a:tc>
                <a:tc>
                  <a:txBody>
                    <a:bodyPr/>
                    <a:lstStyle/>
                    <a:p>
                      <a:pPr indent="0" lvl="0" marL="0" marR="0" rtl="0" algn="l">
                        <a:spcBef>
                          <a:spcPts val="0"/>
                        </a:spcBef>
                        <a:spcAft>
                          <a:spcPts val="0"/>
                        </a:spcAft>
                        <a:buNone/>
                      </a:pPr>
                      <a:r>
                        <a:rPr b="1" lang="en-US" sz="2400"/>
                        <a:t>29-9-19</a:t>
                      </a:r>
                      <a:endParaRPr b="1" sz="2400"/>
                    </a:p>
                  </a:txBody>
                  <a:tcPr marT="45725" marB="45725" marR="91450" marL="91450"/>
                </a:tc>
              </a:tr>
              <a:tr h="370850">
                <a:tc>
                  <a:txBody>
                    <a:bodyPr/>
                    <a:lstStyle/>
                    <a:p>
                      <a:pPr indent="0" lvl="0" marL="0" marR="0" rtl="0" algn="l">
                        <a:spcBef>
                          <a:spcPts val="0"/>
                        </a:spcBef>
                        <a:spcAft>
                          <a:spcPts val="0"/>
                        </a:spcAft>
                        <a:buNone/>
                      </a:pPr>
                      <a:r>
                        <a:rPr lang="en-US" sz="1800"/>
                        <a:t>7.</a:t>
                      </a:r>
                      <a:endParaRPr sz="1800"/>
                    </a:p>
                  </a:txBody>
                  <a:tcPr marT="45725" marB="45725" marR="91450" marL="91450"/>
                </a:tc>
                <a:tc>
                  <a:txBody>
                    <a:bodyPr/>
                    <a:lstStyle/>
                    <a:p>
                      <a:pPr indent="0" lvl="0" marL="0" marR="0" rtl="0" algn="l">
                        <a:spcBef>
                          <a:spcPts val="0"/>
                        </a:spcBef>
                        <a:spcAft>
                          <a:spcPts val="0"/>
                        </a:spcAft>
                        <a:buNone/>
                      </a:pPr>
                      <a:r>
                        <a:rPr b="1" lang="en-US" sz="2400"/>
                        <a:t>Deployment Completion</a:t>
                      </a:r>
                      <a:endParaRPr b="1" sz="2400"/>
                    </a:p>
                  </a:txBody>
                  <a:tcPr marT="45725" marB="45725" marR="91450" marL="91450"/>
                </a:tc>
                <a:tc>
                  <a:txBody>
                    <a:bodyPr/>
                    <a:lstStyle/>
                    <a:p>
                      <a:pPr indent="0" lvl="0" marL="0" marR="0" rtl="0" algn="l">
                        <a:spcBef>
                          <a:spcPts val="0"/>
                        </a:spcBef>
                        <a:spcAft>
                          <a:spcPts val="0"/>
                        </a:spcAft>
                        <a:buNone/>
                      </a:pPr>
                      <a:r>
                        <a:rPr b="1" lang="en-US" sz="2400"/>
                        <a:t>16-10-19</a:t>
                      </a:r>
                      <a:endParaRPr b="1" sz="2400"/>
                    </a:p>
                  </a:txBody>
                  <a:tcPr marT="45725" marB="45725" marR="91450" marL="91450"/>
                </a:tc>
              </a:tr>
              <a:tr h="370850">
                <a:tc>
                  <a:txBody>
                    <a:bodyPr/>
                    <a:lstStyle/>
                    <a:p>
                      <a:pPr indent="0" lvl="0" marL="0" marR="0" rtl="0" algn="l">
                        <a:spcBef>
                          <a:spcPts val="0"/>
                        </a:spcBef>
                        <a:spcAft>
                          <a:spcPts val="0"/>
                        </a:spcAft>
                        <a:buNone/>
                      </a:pPr>
                      <a:r>
                        <a:rPr lang="en-US" sz="1800"/>
                        <a:t>8.</a:t>
                      </a:r>
                      <a:endParaRPr sz="1800"/>
                    </a:p>
                  </a:txBody>
                  <a:tcPr marT="45725" marB="45725" marR="91450" marL="91450"/>
                </a:tc>
                <a:tc>
                  <a:txBody>
                    <a:bodyPr/>
                    <a:lstStyle/>
                    <a:p>
                      <a:pPr indent="0" lvl="0" marL="0" marR="0" rtl="0" algn="l">
                        <a:spcBef>
                          <a:spcPts val="0"/>
                        </a:spcBef>
                        <a:spcAft>
                          <a:spcPts val="0"/>
                        </a:spcAft>
                        <a:buNone/>
                      </a:pPr>
                      <a:r>
                        <a:rPr b="1" lang="en-US" sz="2400"/>
                        <a:t>Project Completion</a:t>
                      </a:r>
                      <a:endParaRPr b="1" sz="2400"/>
                    </a:p>
                  </a:txBody>
                  <a:tcPr marT="45725" marB="45725" marR="91450" marL="91450"/>
                </a:tc>
                <a:tc>
                  <a:txBody>
                    <a:bodyPr/>
                    <a:lstStyle/>
                    <a:p>
                      <a:pPr indent="0" lvl="0" marL="0" marR="0" rtl="0" algn="l">
                        <a:spcBef>
                          <a:spcPts val="0"/>
                        </a:spcBef>
                        <a:spcAft>
                          <a:spcPts val="0"/>
                        </a:spcAft>
                        <a:buNone/>
                      </a:pPr>
                      <a:r>
                        <a:rPr b="1" lang="en-US" sz="2400"/>
                        <a:t>24-10-19</a:t>
                      </a:r>
                      <a:endParaRPr b="1" sz="24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Milestone Report</a:t>
            </a:r>
            <a:endParaRPr b="1"/>
          </a:p>
        </p:txBody>
      </p:sp>
      <p:pic>
        <p:nvPicPr>
          <p:cNvPr id="284" name="Google Shape;284;p18"/>
          <p:cNvPicPr preferRelativeResize="0"/>
          <p:nvPr>
            <p:ph idx="1" type="body"/>
          </p:nvPr>
        </p:nvPicPr>
        <p:blipFill rotWithShape="1">
          <a:blip r:embed="rId3">
            <a:alphaModFix/>
          </a:blip>
          <a:srcRect b="0" l="0" r="0" t="0"/>
          <a:stretch/>
        </p:blipFill>
        <p:spPr>
          <a:xfrm>
            <a:off x="2386167" y="1222173"/>
            <a:ext cx="7322610" cy="5485536"/>
          </a:xfrm>
          <a:prstGeom prst="rect">
            <a:avLst/>
          </a:prstGeom>
          <a:noFill/>
          <a:ln>
            <a:noFill/>
          </a:ln>
        </p:spPr>
      </p:pic>
      <p:sp>
        <p:nvSpPr>
          <p:cNvPr id="285" name="Google Shape;285;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Percentage of Work Complete</a:t>
            </a:r>
            <a:endParaRPr b="1"/>
          </a:p>
        </p:txBody>
      </p:sp>
      <p:pic>
        <p:nvPicPr>
          <p:cNvPr id="291" name="Google Shape;291;p19"/>
          <p:cNvPicPr preferRelativeResize="0"/>
          <p:nvPr>
            <p:ph idx="1" type="body"/>
          </p:nvPr>
        </p:nvPicPr>
        <p:blipFill rotWithShape="1">
          <a:blip r:embed="rId3">
            <a:alphaModFix/>
          </a:blip>
          <a:srcRect b="0" l="0" r="0" t="0"/>
          <a:stretch/>
        </p:blipFill>
        <p:spPr>
          <a:xfrm>
            <a:off x="2288407" y="1307449"/>
            <a:ext cx="7541394" cy="5335482"/>
          </a:xfrm>
          <a:prstGeom prst="rect">
            <a:avLst/>
          </a:prstGeom>
          <a:noFill/>
          <a:ln>
            <a:noFill/>
          </a:ln>
        </p:spPr>
      </p:pic>
      <p:sp>
        <p:nvSpPr>
          <p:cNvPr id="292" name="Google Shape;292;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chain links" id="153" name="Google Shape;153;p2"/>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154" name="Google Shape;154;p2"/>
          <p:cNvSpPr txBox="1"/>
          <p:nvPr>
            <p:ph type="ctrTitle"/>
          </p:nvPr>
        </p:nvSpPr>
        <p:spPr>
          <a:xfrm>
            <a:off x="427358" y="2248061"/>
            <a:ext cx="11337300" cy="19296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Century Gothic"/>
              <a:buNone/>
            </a:pPr>
            <a:r>
              <a:rPr b="1" lang="en-US" sz="4400"/>
              <a:t>Weapon Zeroing and Warriors’ Range Analysis System of Small Arms for Bangladesh Army</a:t>
            </a:r>
            <a:endParaRPr b="1" sz="4400"/>
          </a:p>
        </p:txBody>
      </p:sp>
      <p:sp>
        <p:nvSpPr>
          <p:cNvPr id="155" name="Google Shape;155;p2"/>
          <p:cNvSpPr txBox="1"/>
          <p:nvPr>
            <p:ph idx="1" type="subTitle"/>
          </p:nvPr>
        </p:nvSpPr>
        <p:spPr>
          <a:xfrm>
            <a:off x="5682350" y="5747650"/>
            <a:ext cx="3739200" cy="903600"/>
          </a:xfrm>
          <a:prstGeom prst="rect">
            <a:avLst/>
          </a:prstGeom>
          <a:noFill/>
          <a:ln>
            <a:noFill/>
          </a:ln>
        </p:spPr>
        <p:txBody>
          <a:bodyPr anchorCtr="0" anchor="t" bIns="45700" lIns="91425" spcFirstLastPara="1" rIns="91425" wrap="square" tIns="45700">
            <a:normAutofit/>
          </a:bodyPr>
          <a:lstStyle/>
          <a:p>
            <a:pPr indent="0" lvl="0" marL="0" rtl="0" algn="r">
              <a:spcBef>
                <a:spcPts val="1000"/>
              </a:spcBef>
              <a:spcAft>
                <a:spcPts val="0"/>
              </a:spcAft>
              <a:buSzPts val="1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Work Overview</a:t>
            </a:r>
            <a:endParaRPr b="1"/>
          </a:p>
        </p:txBody>
      </p:sp>
      <p:pic>
        <p:nvPicPr>
          <p:cNvPr id="298" name="Google Shape;298;p20"/>
          <p:cNvPicPr preferRelativeResize="0"/>
          <p:nvPr>
            <p:ph idx="1" type="body"/>
          </p:nvPr>
        </p:nvPicPr>
        <p:blipFill rotWithShape="1">
          <a:blip r:embed="rId3">
            <a:alphaModFix/>
          </a:blip>
          <a:srcRect b="0" l="0" r="0" t="0"/>
          <a:stretch/>
        </p:blipFill>
        <p:spPr>
          <a:xfrm>
            <a:off x="6210683" y="1419243"/>
            <a:ext cx="5882162" cy="3625372"/>
          </a:xfrm>
          <a:prstGeom prst="rect">
            <a:avLst/>
          </a:prstGeom>
          <a:noFill/>
          <a:ln>
            <a:noFill/>
          </a:ln>
          <a:effectLst>
            <a:outerShdw blurRad="292100" rotWithShape="0" algn="tl" dir="2700000" dist="139700">
              <a:srgbClr val="333333">
                <a:alpha val="64705"/>
              </a:srgbClr>
            </a:outerShdw>
          </a:effectLst>
        </p:spPr>
      </p:pic>
      <p:sp>
        <p:nvSpPr>
          <p:cNvPr id="299" name="Google Shape;299;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0" name="Google Shape;300;p20"/>
          <p:cNvPicPr preferRelativeResize="0"/>
          <p:nvPr/>
        </p:nvPicPr>
        <p:blipFill rotWithShape="1">
          <a:blip r:embed="rId4">
            <a:alphaModFix/>
          </a:blip>
          <a:srcRect b="0" l="0" r="0" t="0"/>
          <a:stretch/>
        </p:blipFill>
        <p:spPr>
          <a:xfrm>
            <a:off x="124611" y="1419243"/>
            <a:ext cx="5909356" cy="36072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Resource Statistics</a:t>
            </a:r>
            <a:endParaRPr b="1"/>
          </a:p>
        </p:txBody>
      </p:sp>
      <p:sp>
        <p:nvSpPr>
          <p:cNvPr id="306" name="Google Shape;306;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7" name="Google Shape;307;p22"/>
          <p:cNvPicPr preferRelativeResize="0"/>
          <p:nvPr>
            <p:ph idx="1" type="body"/>
          </p:nvPr>
        </p:nvPicPr>
        <p:blipFill rotWithShape="1">
          <a:blip r:embed="rId3">
            <a:alphaModFix/>
          </a:blip>
          <a:srcRect b="0" l="0" r="0" t="0"/>
          <a:stretch/>
        </p:blipFill>
        <p:spPr>
          <a:xfrm>
            <a:off x="2775284" y="1690688"/>
            <a:ext cx="6641432" cy="44999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Work Status</a:t>
            </a:r>
            <a:endParaRPr b="1"/>
          </a:p>
        </p:txBody>
      </p:sp>
      <p:sp>
        <p:nvSpPr>
          <p:cNvPr id="313" name="Google Shape;313;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14" name="Google Shape;314;p23"/>
          <p:cNvPicPr preferRelativeResize="0"/>
          <p:nvPr>
            <p:ph idx="1" type="body"/>
          </p:nvPr>
        </p:nvPicPr>
        <p:blipFill rotWithShape="1">
          <a:blip r:embed="rId3">
            <a:alphaModFix/>
          </a:blip>
          <a:srcRect b="0" l="0" r="0" t="0"/>
          <a:stretch/>
        </p:blipFill>
        <p:spPr>
          <a:xfrm>
            <a:off x="1980540" y="1280095"/>
            <a:ext cx="7916496" cy="53638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Resource Over allocation</a:t>
            </a:r>
            <a:endParaRPr b="1"/>
          </a:p>
        </p:txBody>
      </p:sp>
      <p:pic>
        <p:nvPicPr>
          <p:cNvPr id="320" name="Google Shape;320;p24"/>
          <p:cNvPicPr preferRelativeResize="0"/>
          <p:nvPr>
            <p:ph idx="1" type="body"/>
          </p:nvPr>
        </p:nvPicPr>
        <p:blipFill rotWithShape="1">
          <a:blip r:embed="rId3">
            <a:alphaModFix/>
          </a:blip>
          <a:srcRect b="0" l="0" r="0" t="0"/>
          <a:stretch/>
        </p:blipFill>
        <p:spPr>
          <a:xfrm>
            <a:off x="1593600" y="1286856"/>
            <a:ext cx="8908554" cy="5384026"/>
          </a:xfrm>
          <a:prstGeom prst="rect">
            <a:avLst/>
          </a:prstGeom>
          <a:noFill/>
          <a:ln>
            <a:noFill/>
          </a:ln>
        </p:spPr>
      </p:pic>
      <p:sp>
        <p:nvSpPr>
          <p:cNvPr id="321" name="Google Shape;321;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Cost Estimate</a:t>
            </a:r>
            <a:endParaRPr b="1"/>
          </a:p>
        </p:txBody>
      </p:sp>
      <p:sp>
        <p:nvSpPr>
          <p:cNvPr id="327" name="Google Shape;327;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28" name="Google Shape;328;p25"/>
          <p:cNvGraphicFramePr/>
          <p:nvPr/>
        </p:nvGraphicFramePr>
        <p:xfrm>
          <a:off x="1727105" y="1542764"/>
          <a:ext cx="3000000" cy="3000000"/>
        </p:xfrm>
        <a:graphic>
          <a:graphicData uri="http://schemas.openxmlformats.org/drawingml/2006/table">
            <a:tbl>
              <a:tblPr bandRow="1" firstCol="1" firstRow="1">
                <a:noFill/>
                <a:tableStyleId>{820E2DF8-51B5-48C5-9660-65B832B8664A}</a:tableStyleId>
              </a:tblPr>
              <a:tblGrid>
                <a:gridCol w="1053150"/>
                <a:gridCol w="5261000"/>
                <a:gridCol w="2070850"/>
              </a:tblGrid>
              <a:tr h="333250">
                <a:tc>
                  <a:txBody>
                    <a:bodyPr/>
                    <a:lstStyle/>
                    <a:p>
                      <a:pPr indent="0" lvl="0" marL="0" marR="0" rtl="0" algn="just">
                        <a:lnSpc>
                          <a:spcPct val="107000"/>
                        </a:lnSpc>
                        <a:spcBef>
                          <a:spcPts val="0"/>
                        </a:spcBef>
                        <a:spcAft>
                          <a:spcPts val="0"/>
                        </a:spcAft>
                        <a:buNone/>
                      </a:pPr>
                      <a:r>
                        <a:rPr b="1" lang="en-US" sz="2400"/>
                        <a:t>Sr. No</a:t>
                      </a:r>
                      <a:endParaRPr b="1" sz="2000">
                        <a:latin typeface="Calibri"/>
                        <a:ea typeface="Calibri"/>
                        <a:cs typeface="Calibri"/>
                        <a:sym typeface="Calibri"/>
                      </a:endParaRPr>
                    </a:p>
                  </a:txBody>
                  <a:tcPr marT="0" marB="0" marR="68575" marL="68575">
                    <a:solidFill>
                      <a:srgbClr val="002060"/>
                    </a:solidFill>
                  </a:tcPr>
                </a:tc>
                <a:tc>
                  <a:txBody>
                    <a:bodyPr/>
                    <a:lstStyle/>
                    <a:p>
                      <a:pPr indent="0" lvl="0" marL="0" marR="0" rtl="0" algn="just">
                        <a:lnSpc>
                          <a:spcPct val="107000"/>
                        </a:lnSpc>
                        <a:spcBef>
                          <a:spcPts val="0"/>
                        </a:spcBef>
                        <a:spcAft>
                          <a:spcPts val="0"/>
                        </a:spcAft>
                        <a:buNone/>
                      </a:pPr>
                      <a:r>
                        <a:rPr b="1" lang="en-US" sz="2400"/>
                        <a:t>Items</a:t>
                      </a:r>
                      <a:endParaRPr b="1" sz="2000">
                        <a:latin typeface="Calibri"/>
                        <a:ea typeface="Calibri"/>
                        <a:cs typeface="Calibri"/>
                        <a:sym typeface="Calibri"/>
                      </a:endParaRPr>
                    </a:p>
                  </a:txBody>
                  <a:tcPr marT="0" marB="0" marR="68575" marL="68575">
                    <a:solidFill>
                      <a:srgbClr val="002060"/>
                    </a:solidFill>
                  </a:tcPr>
                </a:tc>
                <a:tc>
                  <a:txBody>
                    <a:bodyPr/>
                    <a:lstStyle/>
                    <a:p>
                      <a:pPr indent="0" lvl="0" marL="0" marR="0" rtl="0" algn="ctr">
                        <a:lnSpc>
                          <a:spcPct val="107000"/>
                        </a:lnSpc>
                        <a:spcBef>
                          <a:spcPts val="0"/>
                        </a:spcBef>
                        <a:spcAft>
                          <a:spcPts val="0"/>
                        </a:spcAft>
                        <a:buNone/>
                      </a:pPr>
                      <a:r>
                        <a:rPr b="1" lang="en-US" sz="2400"/>
                        <a:t>Cost (BDT)</a:t>
                      </a:r>
                      <a:endParaRPr b="1" sz="2000">
                        <a:latin typeface="Calibri"/>
                        <a:ea typeface="Calibri"/>
                        <a:cs typeface="Calibri"/>
                        <a:sym typeface="Calibri"/>
                      </a:endParaRPr>
                    </a:p>
                  </a:txBody>
                  <a:tcPr marT="0" marB="0" marR="68575" marL="68575">
                    <a:solidFill>
                      <a:srgbClr val="002060"/>
                    </a:solidFill>
                  </a:tcPr>
                </a:tc>
              </a:tr>
              <a:tr h="333250">
                <a:tc>
                  <a:txBody>
                    <a:bodyPr/>
                    <a:lstStyle/>
                    <a:p>
                      <a:pPr indent="0" lvl="0" marL="0" marR="0" rtl="0" algn="ctr">
                        <a:lnSpc>
                          <a:spcPct val="107000"/>
                        </a:lnSpc>
                        <a:spcBef>
                          <a:spcPts val="0"/>
                        </a:spcBef>
                        <a:spcAft>
                          <a:spcPts val="0"/>
                        </a:spcAft>
                        <a:buNone/>
                      </a:pPr>
                      <a:r>
                        <a:rPr b="1" lang="en-US" sz="2000"/>
                        <a:t>1.</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just">
                        <a:lnSpc>
                          <a:spcPct val="107000"/>
                        </a:lnSpc>
                        <a:spcBef>
                          <a:spcPts val="0"/>
                        </a:spcBef>
                        <a:spcAft>
                          <a:spcPts val="0"/>
                        </a:spcAft>
                        <a:buNone/>
                      </a:pPr>
                      <a:r>
                        <a:rPr b="1" lang="en-US" sz="2000"/>
                        <a:t>Cost of Equipment</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just">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Zeroing Tools</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4000.00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Gear Motor</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1000.00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Motor Driver</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400.00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High Volt Power Source</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500.00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Arduino Mega</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750.00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Linear Actuator</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3500.00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Prototype Metal Body Structure</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4000.00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Other hardware tools</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3000.00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2.</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just">
                        <a:lnSpc>
                          <a:spcPct val="107000"/>
                        </a:lnSpc>
                        <a:spcBef>
                          <a:spcPts val="0"/>
                        </a:spcBef>
                        <a:spcAft>
                          <a:spcPts val="0"/>
                        </a:spcAft>
                        <a:buNone/>
                      </a:pPr>
                      <a:r>
                        <a:rPr b="1" lang="en-US" sz="2000"/>
                        <a:t>Conveyance</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 </a:t>
                      </a:r>
                      <a:endParaRPr b="1" sz="1800">
                        <a:latin typeface="Calibri"/>
                        <a:ea typeface="Calibri"/>
                        <a:cs typeface="Calibri"/>
                        <a:sym typeface="Calibri"/>
                      </a:endParaRPr>
                    </a:p>
                  </a:txBody>
                  <a:tcPr marT="0" marB="0" marR="68575" marL="68575">
                    <a:solidFill>
                      <a:srgbClr val="0A3F60"/>
                    </a:solidFill>
                  </a:tcPr>
                </a:tc>
                <a:tc>
                  <a:txBody>
                    <a:bodyPr/>
                    <a:lstStyle/>
                    <a:p>
                      <a:pPr indent="-342900" lvl="0" marL="342900" marR="0" rtl="0" algn="just">
                        <a:lnSpc>
                          <a:spcPct val="107000"/>
                        </a:lnSpc>
                        <a:spcBef>
                          <a:spcPts val="0"/>
                        </a:spcBef>
                        <a:spcAft>
                          <a:spcPts val="0"/>
                        </a:spcAft>
                        <a:buClr>
                          <a:schemeClr val="lt1"/>
                        </a:buClr>
                        <a:buSzPts val="2000"/>
                        <a:buFont typeface="Century Gothic"/>
                        <a:buAutoNum type="alphaLcPeriod"/>
                      </a:pPr>
                      <a:r>
                        <a:rPr b="1" lang="en-US" sz="2000"/>
                        <a:t>Transportation purpose</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2000.00</a:t>
                      </a:r>
                      <a:endParaRPr b="1" sz="1800">
                        <a:latin typeface="Calibri"/>
                        <a:ea typeface="Calibri"/>
                        <a:cs typeface="Calibri"/>
                        <a:sym typeface="Calibri"/>
                      </a:endParaRPr>
                    </a:p>
                  </a:txBody>
                  <a:tcPr marT="0" marB="0" marR="68575" marL="68575">
                    <a:solidFill>
                      <a:srgbClr val="0A3F60"/>
                    </a:solidFill>
                  </a:tcPr>
                </a:tc>
              </a:tr>
              <a:tr h="333250">
                <a:tc>
                  <a:txBody>
                    <a:bodyPr/>
                    <a:lstStyle/>
                    <a:p>
                      <a:pPr indent="0" lvl="0" marL="0" marR="0" rtl="0" algn="ctr">
                        <a:lnSpc>
                          <a:spcPct val="107000"/>
                        </a:lnSpc>
                        <a:spcBef>
                          <a:spcPts val="0"/>
                        </a:spcBef>
                        <a:spcAft>
                          <a:spcPts val="0"/>
                        </a:spcAft>
                        <a:buNone/>
                      </a:pPr>
                      <a:r>
                        <a:rPr b="1" lang="en-US" sz="2000"/>
                        <a:t>3.</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just">
                        <a:lnSpc>
                          <a:spcPct val="107000"/>
                        </a:lnSpc>
                        <a:spcBef>
                          <a:spcPts val="0"/>
                        </a:spcBef>
                        <a:spcAft>
                          <a:spcPts val="0"/>
                        </a:spcAft>
                        <a:buNone/>
                      </a:pPr>
                      <a:r>
                        <a:rPr b="1" lang="en-US" sz="2000"/>
                        <a:t>Typing, Drafting, Binding and Paper etc.</a:t>
                      </a:r>
                      <a:endParaRPr b="1" sz="1800">
                        <a:latin typeface="Calibri"/>
                        <a:ea typeface="Calibri"/>
                        <a:cs typeface="Calibri"/>
                        <a:sym typeface="Calibri"/>
                      </a:endParaRPr>
                    </a:p>
                  </a:txBody>
                  <a:tcPr marT="0" marB="0" marR="68575" marL="68575">
                    <a:solidFill>
                      <a:srgbClr val="0A3F60"/>
                    </a:solidFill>
                  </a:tcPr>
                </a:tc>
                <a:tc>
                  <a:txBody>
                    <a:bodyPr/>
                    <a:lstStyle/>
                    <a:p>
                      <a:pPr indent="0" lvl="0" marL="0" marR="0" rtl="0" algn="r">
                        <a:lnSpc>
                          <a:spcPct val="107000"/>
                        </a:lnSpc>
                        <a:spcBef>
                          <a:spcPts val="0"/>
                        </a:spcBef>
                        <a:spcAft>
                          <a:spcPts val="0"/>
                        </a:spcAft>
                        <a:buNone/>
                      </a:pPr>
                      <a:r>
                        <a:rPr b="1" lang="en-US" sz="2000"/>
                        <a:t>1500.00</a:t>
                      </a:r>
                      <a:endParaRPr b="1" sz="1800">
                        <a:latin typeface="Calibri"/>
                        <a:ea typeface="Calibri"/>
                        <a:cs typeface="Calibri"/>
                        <a:sym typeface="Calibri"/>
                      </a:endParaRPr>
                    </a:p>
                  </a:txBody>
                  <a:tcPr marT="0" marB="0" marR="68575" marL="68575">
                    <a:solidFill>
                      <a:srgbClr val="0A3F60"/>
                    </a:solidFill>
                  </a:tcPr>
                </a:tc>
              </a:tr>
              <a:tr h="333250">
                <a:tc gridSpan="2">
                  <a:txBody>
                    <a:bodyPr/>
                    <a:lstStyle/>
                    <a:p>
                      <a:pPr indent="0" lvl="0" marL="0" marR="0" rtl="0" algn="just">
                        <a:lnSpc>
                          <a:spcPct val="107000"/>
                        </a:lnSpc>
                        <a:spcBef>
                          <a:spcPts val="0"/>
                        </a:spcBef>
                        <a:spcAft>
                          <a:spcPts val="0"/>
                        </a:spcAft>
                        <a:buNone/>
                      </a:pPr>
                      <a:r>
                        <a:rPr lang="en-US" sz="2400"/>
                        <a:t>Total Amount</a:t>
                      </a:r>
                      <a:endParaRPr sz="2000">
                        <a:latin typeface="Calibri"/>
                        <a:ea typeface="Calibri"/>
                        <a:cs typeface="Calibri"/>
                        <a:sym typeface="Calibri"/>
                      </a:endParaRPr>
                    </a:p>
                  </a:txBody>
                  <a:tcPr marT="0" marB="0" marR="68575" marL="68575">
                    <a:solidFill>
                      <a:srgbClr val="002060"/>
                    </a:solidFill>
                  </a:tcPr>
                </a:tc>
                <a:tc hMerge="1"/>
                <a:tc>
                  <a:txBody>
                    <a:bodyPr/>
                    <a:lstStyle/>
                    <a:p>
                      <a:pPr indent="0" lvl="0" marL="0" marR="0" rtl="0" algn="r">
                        <a:lnSpc>
                          <a:spcPct val="107000"/>
                        </a:lnSpc>
                        <a:spcBef>
                          <a:spcPts val="0"/>
                        </a:spcBef>
                        <a:spcAft>
                          <a:spcPts val="0"/>
                        </a:spcAft>
                        <a:buNone/>
                      </a:pPr>
                      <a:r>
                        <a:rPr lang="en-US" sz="2400"/>
                        <a:t>20,650.00</a:t>
                      </a:r>
                      <a:endParaRPr sz="2000">
                        <a:latin typeface="Calibri"/>
                        <a:ea typeface="Calibri"/>
                        <a:cs typeface="Calibri"/>
                        <a:sym typeface="Calibri"/>
                      </a:endParaRPr>
                    </a:p>
                  </a:txBody>
                  <a:tcPr marT="0" marB="0" marR="68575" marL="68575">
                    <a:solidFill>
                      <a:srgbClr val="002060"/>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Cost Overview</a:t>
            </a:r>
            <a:endParaRPr b="1"/>
          </a:p>
        </p:txBody>
      </p:sp>
      <p:pic>
        <p:nvPicPr>
          <p:cNvPr id="334" name="Google Shape;334;p26"/>
          <p:cNvPicPr preferRelativeResize="0"/>
          <p:nvPr>
            <p:ph idx="1" type="body"/>
          </p:nvPr>
        </p:nvPicPr>
        <p:blipFill rotWithShape="1">
          <a:blip r:embed="rId3">
            <a:alphaModFix/>
          </a:blip>
          <a:srcRect b="0" l="0" r="0" t="0"/>
          <a:stretch/>
        </p:blipFill>
        <p:spPr>
          <a:xfrm>
            <a:off x="3388093" y="1742595"/>
            <a:ext cx="5573027" cy="4393460"/>
          </a:xfrm>
          <a:prstGeom prst="rect">
            <a:avLst/>
          </a:prstGeom>
          <a:noFill/>
          <a:ln>
            <a:noFill/>
          </a:ln>
        </p:spPr>
      </p:pic>
      <p:sp>
        <p:nvSpPr>
          <p:cNvPr id="335" name="Google Shape;335;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Progress versus Cost</a:t>
            </a:r>
            <a:endParaRPr b="1"/>
          </a:p>
        </p:txBody>
      </p:sp>
      <p:sp>
        <p:nvSpPr>
          <p:cNvPr id="341" name="Google Shape;341;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2" name="Google Shape;342;p27"/>
          <p:cNvPicPr preferRelativeResize="0"/>
          <p:nvPr>
            <p:ph idx="1" type="body"/>
          </p:nvPr>
        </p:nvPicPr>
        <p:blipFill rotWithShape="1">
          <a:blip r:embed="rId3">
            <a:alphaModFix/>
          </a:blip>
          <a:srcRect b="0" l="0" r="0" t="0"/>
          <a:stretch/>
        </p:blipFill>
        <p:spPr>
          <a:xfrm>
            <a:off x="2753172" y="2069433"/>
            <a:ext cx="6378950" cy="3686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Cost Status</a:t>
            </a:r>
            <a:endParaRPr b="1"/>
          </a:p>
        </p:txBody>
      </p:sp>
      <p:sp>
        <p:nvSpPr>
          <p:cNvPr id="348" name="Google Shape;348;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9" name="Google Shape;349;p28"/>
          <p:cNvPicPr preferRelativeResize="0"/>
          <p:nvPr>
            <p:ph idx="1" type="body"/>
          </p:nvPr>
        </p:nvPicPr>
        <p:blipFill rotWithShape="1">
          <a:blip r:embed="rId3">
            <a:alphaModFix/>
          </a:blip>
          <a:srcRect b="0" l="0" r="0" t="0"/>
          <a:stretch/>
        </p:blipFill>
        <p:spPr>
          <a:xfrm>
            <a:off x="1662186" y="1495417"/>
            <a:ext cx="8388648" cy="48173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Mobile App UI</a:t>
            </a:r>
            <a:endParaRPr/>
          </a:p>
        </p:txBody>
      </p:sp>
      <p:sp>
        <p:nvSpPr>
          <p:cNvPr id="355" name="Google Shape;355;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61" name="Google Shape;361;p30"/>
          <p:cNvPicPr preferRelativeResize="0"/>
          <p:nvPr/>
        </p:nvPicPr>
        <p:blipFill rotWithShape="1">
          <a:blip r:embed="rId3">
            <a:alphaModFix/>
          </a:blip>
          <a:srcRect b="0" l="0" r="0" t="0"/>
          <a:stretch/>
        </p:blipFill>
        <p:spPr>
          <a:xfrm>
            <a:off x="8004206" y="0"/>
            <a:ext cx="3248526" cy="6858000"/>
          </a:xfrm>
          <a:prstGeom prst="rect">
            <a:avLst/>
          </a:prstGeom>
          <a:noFill/>
          <a:ln>
            <a:noFill/>
          </a:ln>
        </p:spPr>
      </p:pic>
      <p:pic>
        <p:nvPicPr>
          <p:cNvPr id="362" name="Google Shape;362;p30"/>
          <p:cNvPicPr preferRelativeResize="0"/>
          <p:nvPr/>
        </p:nvPicPr>
        <p:blipFill rotWithShape="1">
          <a:blip r:embed="rId4">
            <a:alphaModFix/>
          </a:blip>
          <a:srcRect b="0" l="0" r="0" t="0"/>
          <a:stretch/>
        </p:blipFill>
        <p:spPr>
          <a:xfrm>
            <a:off x="601178" y="0"/>
            <a:ext cx="3248526" cy="6858000"/>
          </a:xfrm>
          <a:prstGeom prst="rect">
            <a:avLst/>
          </a:prstGeom>
          <a:noFill/>
          <a:ln>
            <a:noFill/>
          </a:ln>
        </p:spPr>
      </p:pic>
      <p:pic>
        <p:nvPicPr>
          <p:cNvPr id="363" name="Google Shape;363;p30"/>
          <p:cNvPicPr preferRelativeResize="0"/>
          <p:nvPr/>
        </p:nvPicPr>
        <p:blipFill rotWithShape="1">
          <a:blip r:embed="rId5">
            <a:alphaModFix/>
          </a:blip>
          <a:srcRect b="0" l="0" r="0" t="0"/>
          <a:stretch/>
        </p:blipFill>
        <p:spPr>
          <a:xfrm>
            <a:off x="4307505" y="0"/>
            <a:ext cx="3248526"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FF6EB"/>
              </a:buClr>
              <a:buSzPts val="4200"/>
              <a:buFont typeface="Century Gothic"/>
              <a:buNone/>
            </a:pPr>
            <a:r>
              <a:rPr b="1" lang="en-US">
                <a:solidFill>
                  <a:srgbClr val="DFF6EB"/>
                </a:solidFill>
              </a:rPr>
              <a:t>Scope</a:t>
            </a:r>
            <a:endParaRPr b="1">
              <a:solidFill>
                <a:srgbClr val="DFF6EB"/>
              </a:solidFill>
            </a:endParaRPr>
          </a:p>
        </p:txBody>
      </p:sp>
      <p:sp>
        <p:nvSpPr>
          <p:cNvPr id="161" name="Google Shape;161;p3"/>
          <p:cNvSpPr txBox="1"/>
          <p:nvPr>
            <p:ph idx="1" type="body"/>
          </p:nvPr>
        </p:nvSpPr>
        <p:spPr>
          <a:xfrm>
            <a:off x="646112" y="1649506"/>
            <a:ext cx="10544628" cy="4195481"/>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920"/>
              <a:buChar char="►"/>
            </a:pPr>
            <a:r>
              <a:rPr b="1" lang="en-US" sz="2400"/>
              <a:t>Making an effective zeroing tool to improve the accuracy of the firer thereby development of consistent shot firer will be ensured.</a:t>
            </a:r>
            <a:endParaRPr b="1" sz="2400"/>
          </a:p>
          <a:p>
            <a:pPr indent="-342900" lvl="0" marL="342900" rtl="0" algn="just">
              <a:spcBef>
                <a:spcPts val="1000"/>
              </a:spcBef>
              <a:spcAft>
                <a:spcPts val="0"/>
              </a:spcAft>
              <a:buSzPts val="1920"/>
              <a:buChar char="►"/>
            </a:pPr>
            <a:r>
              <a:rPr b="1" lang="en-US" sz="2400">
                <a:solidFill>
                  <a:srgbClr val="FFFF00"/>
                </a:solidFill>
              </a:rPr>
              <a:t>To allow the sub unit commanders a scope of monitoring the results, and thereby the supervisors will be able to provide necessary correction for specific firers.</a:t>
            </a:r>
            <a:endParaRPr b="1" sz="2400">
              <a:solidFill>
                <a:srgbClr val="FFFF00"/>
              </a:solidFill>
            </a:endParaRPr>
          </a:p>
          <a:p>
            <a:pPr indent="-342900" lvl="0" marL="342900" rtl="0" algn="just">
              <a:spcBef>
                <a:spcPts val="1000"/>
              </a:spcBef>
              <a:spcAft>
                <a:spcPts val="0"/>
              </a:spcAft>
              <a:buSzPts val="1920"/>
              <a:buChar char="►"/>
            </a:pPr>
            <a:r>
              <a:rPr b="1" lang="en-US" sz="2400"/>
              <a:t>Making a database for firers to allow tracking of methodological development of firing standards thus individual interest and responsibilities will be improved.</a:t>
            </a:r>
            <a:endParaRPr b="1" sz="2400"/>
          </a:p>
          <a:p>
            <a:pPr indent="-342900" lvl="0" marL="342900" rtl="0" algn="just">
              <a:spcBef>
                <a:spcPts val="1000"/>
              </a:spcBef>
              <a:spcAft>
                <a:spcPts val="0"/>
              </a:spcAft>
              <a:buSzPts val="1920"/>
              <a:buChar char="►"/>
            </a:pPr>
            <a:r>
              <a:rPr b="1" lang="en-US" sz="2400">
                <a:solidFill>
                  <a:srgbClr val="FFFF00"/>
                </a:solidFill>
              </a:rPr>
              <a:t>Minimising the system loss by implementing application based target checking method which will incorporate AI for precision, and thereby human fatigue will be reduced, error detection, and MPI calculation will be automatic.</a:t>
            </a:r>
            <a:endParaRPr b="1" sz="2400">
              <a:solidFill>
                <a:srgbClr val="FFFF00"/>
              </a:solidFill>
            </a:endParaRPr>
          </a:p>
        </p:txBody>
      </p:sp>
      <p:sp>
        <p:nvSpPr>
          <p:cNvPr id="162" name="Google Shape;162;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b="1" lang="en-US"/>
              <a:t>‹#›</a:t>
            </a:fld>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Target</a:t>
            </a:r>
            <a:endParaRPr/>
          </a:p>
        </p:txBody>
      </p:sp>
      <p:sp>
        <p:nvSpPr>
          <p:cNvPr id="369" name="Google Shape;369;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70" name="Google Shape;370;p31"/>
          <p:cNvPicPr preferRelativeResize="0"/>
          <p:nvPr>
            <p:ph idx="1" type="body"/>
          </p:nvPr>
        </p:nvPicPr>
        <p:blipFill rotWithShape="1">
          <a:blip r:embed="rId3">
            <a:alphaModFix/>
          </a:blip>
          <a:srcRect b="0" l="0" r="0" t="0"/>
          <a:stretch/>
        </p:blipFill>
        <p:spPr>
          <a:xfrm>
            <a:off x="3899648" y="515988"/>
            <a:ext cx="4581732" cy="6108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Target Detection</a:t>
            </a:r>
            <a:endParaRPr b="1"/>
          </a:p>
        </p:txBody>
      </p:sp>
      <p:sp>
        <p:nvSpPr>
          <p:cNvPr id="376" name="Google Shape;376;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77" name="Google Shape;377;p32"/>
          <p:cNvPicPr preferRelativeResize="0"/>
          <p:nvPr>
            <p:ph idx="1" type="body"/>
          </p:nvPr>
        </p:nvPicPr>
        <p:blipFill rotWithShape="1">
          <a:blip r:embed="rId3">
            <a:alphaModFix/>
          </a:blip>
          <a:srcRect b="0" l="0" r="0" t="0"/>
          <a:stretch/>
        </p:blipFill>
        <p:spPr>
          <a:xfrm>
            <a:off x="5613332" y="365124"/>
            <a:ext cx="3367039" cy="5985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Hardware Front side Correction</a:t>
            </a:r>
            <a:endParaRPr b="1"/>
          </a:p>
        </p:txBody>
      </p:sp>
      <p:sp>
        <p:nvSpPr>
          <p:cNvPr id="383" name="Google Shape;383;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84" name="Google Shape;384;p33"/>
          <p:cNvPicPr preferRelativeResize="0"/>
          <p:nvPr>
            <p:ph idx="1" type="body"/>
          </p:nvPr>
        </p:nvPicPr>
        <p:blipFill rotWithShape="1">
          <a:blip r:embed="rId3">
            <a:alphaModFix/>
          </a:blip>
          <a:srcRect b="0" l="0" r="0" t="0"/>
          <a:stretch/>
        </p:blipFill>
        <p:spPr>
          <a:xfrm>
            <a:off x="2456329" y="1271541"/>
            <a:ext cx="7279342" cy="54595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0" name="Google Shape;390;p34"/>
          <p:cNvPicPr preferRelativeResize="0"/>
          <p:nvPr>
            <p:ph idx="1" type="body"/>
          </p:nvPr>
        </p:nvPicPr>
        <p:blipFill rotWithShape="1">
          <a:blip r:embed="rId3">
            <a:alphaModFix/>
          </a:blip>
          <a:srcRect b="0" l="0" r="0" t="0"/>
          <a:stretch/>
        </p:blipFill>
        <p:spPr>
          <a:xfrm>
            <a:off x="2510118" y="1311882"/>
            <a:ext cx="7171764" cy="5378824"/>
          </a:xfrm>
          <a:prstGeom prst="rect">
            <a:avLst/>
          </a:prstGeom>
          <a:noFill/>
          <a:ln>
            <a:noFill/>
          </a:ln>
        </p:spPr>
      </p:pic>
      <p:sp>
        <p:nvSpPr>
          <p:cNvPr id="391" name="Google Shape;391;p34"/>
          <p:cNvSpPr txBox="1"/>
          <p:nvPr/>
        </p:nvSpPr>
        <p:spPr>
          <a:xfrm>
            <a:off x="646111" y="452718"/>
            <a:ext cx="9706429"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1" i="0" lang="en-US" sz="4200" u="none" cap="none" strike="noStrike">
                <a:solidFill>
                  <a:schemeClr val="lt2"/>
                </a:solidFill>
                <a:latin typeface="Century Gothic"/>
                <a:ea typeface="Century Gothic"/>
                <a:cs typeface="Century Gothic"/>
                <a:sym typeface="Century Gothic"/>
              </a:rPr>
              <a:t>Hardware Lateral Correction </a:t>
            </a:r>
            <a:r>
              <a:rPr b="1" i="0" lang="en-US" sz="2400" u="none" cap="none" strike="noStrike">
                <a:solidFill>
                  <a:schemeClr val="lt2"/>
                </a:solidFill>
                <a:latin typeface="Century Gothic"/>
                <a:ea typeface="Century Gothic"/>
                <a:cs typeface="Century Gothic"/>
                <a:sym typeface="Century Gothic"/>
              </a:rPr>
              <a:t>(contd)</a:t>
            </a:r>
            <a:endParaRPr b="1" i="0" sz="2400" u="none" cap="none" strike="noStrike">
              <a:solidFill>
                <a:schemeClr val="lt2"/>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646111" y="452718"/>
            <a:ext cx="9706429"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Hardware Lateral Correction </a:t>
            </a:r>
            <a:r>
              <a:rPr b="1" lang="en-US" sz="2400"/>
              <a:t>(contd)</a:t>
            </a:r>
            <a:endParaRPr b="1" sz="2400"/>
          </a:p>
        </p:txBody>
      </p:sp>
      <p:sp>
        <p:nvSpPr>
          <p:cNvPr id="397" name="Google Shape;397;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8" name="Google Shape;398;p35"/>
          <p:cNvPicPr preferRelativeResize="0"/>
          <p:nvPr>
            <p:ph idx="1" type="body"/>
          </p:nvPr>
        </p:nvPicPr>
        <p:blipFill rotWithShape="1">
          <a:blip r:embed="rId3">
            <a:alphaModFix/>
          </a:blip>
          <a:srcRect b="0" l="0" r="0" t="0"/>
          <a:stretch/>
        </p:blipFill>
        <p:spPr>
          <a:xfrm rot="-5400000">
            <a:off x="3592084" y="-797337"/>
            <a:ext cx="4889594" cy="94695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Limitations</a:t>
            </a:r>
            <a:endParaRPr b="1"/>
          </a:p>
        </p:txBody>
      </p:sp>
      <p:sp>
        <p:nvSpPr>
          <p:cNvPr id="404" name="Google Shape;404;p36"/>
          <p:cNvSpPr txBox="1"/>
          <p:nvPr>
            <p:ph idx="1" type="body"/>
          </p:nvPr>
        </p:nvSpPr>
        <p:spPr>
          <a:xfrm>
            <a:off x="1103312" y="2052918"/>
            <a:ext cx="9869488" cy="247874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b="1" lang="en-US" sz="2800"/>
              <a:t>Inaccurate target image processing</a:t>
            </a:r>
            <a:endParaRPr/>
          </a:p>
          <a:p>
            <a:pPr indent="-342900" lvl="0" marL="342900" rtl="0" algn="l">
              <a:spcBef>
                <a:spcPts val="1000"/>
              </a:spcBef>
              <a:spcAft>
                <a:spcPts val="0"/>
              </a:spcAft>
              <a:buSzPts val="2240"/>
              <a:buChar char="►"/>
            </a:pPr>
            <a:r>
              <a:rPr b="1" lang="en-US" sz="2800"/>
              <a:t>Unable to incorporate all types of firing like SOSN etc.</a:t>
            </a:r>
            <a:endParaRPr/>
          </a:p>
          <a:p>
            <a:pPr indent="-342900" lvl="0" marL="342900" rtl="0" algn="l">
              <a:spcBef>
                <a:spcPts val="1000"/>
              </a:spcBef>
              <a:spcAft>
                <a:spcPts val="0"/>
              </a:spcAft>
              <a:buSzPts val="2240"/>
              <a:buChar char="►"/>
            </a:pPr>
            <a:r>
              <a:rPr b="1" lang="en-US" sz="2800"/>
              <a:t>Random disruption in test and trial</a:t>
            </a:r>
            <a:endParaRPr/>
          </a:p>
          <a:p>
            <a:pPr indent="-342900" lvl="0" marL="342900" rtl="0" algn="l">
              <a:spcBef>
                <a:spcPts val="1000"/>
              </a:spcBef>
              <a:spcAft>
                <a:spcPts val="0"/>
              </a:spcAft>
              <a:buSzPts val="2240"/>
              <a:buChar char="►"/>
            </a:pPr>
            <a:r>
              <a:rPr b="1" lang="en-US" sz="2800"/>
              <a:t>Unable at acute zeroing</a:t>
            </a:r>
            <a:endParaRPr b="1" sz="2800"/>
          </a:p>
        </p:txBody>
      </p:sp>
      <p:sp>
        <p:nvSpPr>
          <p:cNvPr id="405" name="Google Shape;405;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Future Expansion</a:t>
            </a:r>
            <a:endParaRPr b="1"/>
          </a:p>
        </p:txBody>
      </p:sp>
      <p:sp>
        <p:nvSpPr>
          <p:cNvPr id="411" name="Google Shape;411;p37"/>
          <p:cNvSpPr txBox="1"/>
          <p:nvPr>
            <p:ph idx="1" type="body"/>
          </p:nvPr>
        </p:nvSpPr>
        <p:spPr>
          <a:xfrm>
            <a:off x="1103312" y="2052918"/>
            <a:ext cx="8946541" cy="313764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b="1" lang="en-US" sz="2800"/>
              <a:t>Incorporate all types of firing</a:t>
            </a:r>
            <a:endParaRPr/>
          </a:p>
          <a:p>
            <a:pPr indent="-342900" lvl="0" marL="342900" rtl="0" algn="l">
              <a:spcBef>
                <a:spcPts val="1000"/>
              </a:spcBef>
              <a:spcAft>
                <a:spcPts val="0"/>
              </a:spcAft>
              <a:buSzPts val="2240"/>
              <a:buChar char="►"/>
            </a:pPr>
            <a:r>
              <a:rPr b="1" lang="en-US" sz="2800"/>
              <a:t>Accurate and precise target image processing</a:t>
            </a:r>
            <a:endParaRPr/>
          </a:p>
          <a:p>
            <a:pPr indent="-342900" lvl="0" marL="342900" rtl="0" algn="l">
              <a:spcBef>
                <a:spcPts val="1000"/>
              </a:spcBef>
              <a:spcAft>
                <a:spcPts val="0"/>
              </a:spcAft>
              <a:buSzPts val="2240"/>
              <a:buChar char="►"/>
            </a:pPr>
            <a:r>
              <a:rPr b="1" lang="en-US" sz="2800"/>
              <a:t>Auto crop of target image</a:t>
            </a:r>
            <a:endParaRPr/>
          </a:p>
          <a:p>
            <a:pPr indent="-342900" lvl="0" marL="342900" rtl="0" algn="l">
              <a:spcBef>
                <a:spcPts val="1000"/>
              </a:spcBef>
              <a:spcAft>
                <a:spcPts val="0"/>
              </a:spcAft>
              <a:buSzPts val="2240"/>
              <a:buChar char="►"/>
            </a:pPr>
            <a:r>
              <a:rPr b="1" lang="en-US" sz="2800"/>
              <a:t>Hardware conciseness</a:t>
            </a:r>
            <a:endParaRPr/>
          </a:p>
          <a:p>
            <a:pPr indent="-342900" lvl="0" marL="342900" rtl="0" algn="l">
              <a:spcBef>
                <a:spcPts val="1000"/>
              </a:spcBef>
              <a:spcAft>
                <a:spcPts val="0"/>
              </a:spcAft>
              <a:buSzPts val="2240"/>
              <a:buChar char="►"/>
            </a:pPr>
            <a:r>
              <a:rPr b="1" lang="en-US" sz="2800"/>
              <a:t>Determination of types of firer(human) error</a:t>
            </a:r>
            <a:endParaRPr b="1" sz="2800"/>
          </a:p>
        </p:txBody>
      </p:sp>
      <p:sp>
        <p:nvSpPr>
          <p:cNvPr id="412" name="Google Shape;412;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Reference</a:t>
            </a:r>
            <a:endParaRPr/>
          </a:p>
        </p:txBody>
      </p:sp>
      <p:sp>
        <p:nvSpPr>
          <p:cNvPr id="418" name="Google Shape;418;p38"/>
          <p:cNvSpPr txBox="1"/>
          <p:nvPr>
            <p:ph idx="1" type="body"/>
          </p:nvPr>
        </p:nvSpPr>
        <p:spPr>
          <a:xfrm>
            <a:off x="646111" y="1287453"/>
            <a:ext cx="10407370" cy="419548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120"/>
              <a:buFont typeface="Century Gothic"/>
              <a:buAutoNum type="arabicPeriod"/>
            </a:pPr>
            <a:r>
              <a:rPr lang="en-US" sz="1400"/>
              <a:t>N. Larsson and M. Petersen, “Mount for mounting accessories on a weapon,” Sep. 20 2011, uS Patent 8,020,335Database and Data-mining</a:t>
            </a:r>
            <a:endParaRPr/>
          </a:p>
          <a:p>
            <a:pPr indent="-342900" lvl="0" marL="342900" rtl="0" algn="l">
              <a:lnSpc>
                <a:spcPct val="100000"/>
              </a:lnSpc>
              <a:spcBef>
                <a:spcPts val="0"/>
              </a:spcBef>
              <a:spcAft>
                <a:spcPts val="0"/>
              </a:spcAft>
              <a:buSzPts val="1120"/>
              <a:buFont typeface="Century Gothic"/>
              <a:buAutoNum type="arabicPeriod"/>
            </a:pPr>
            <a:r>
              <a:rPr lang="en-US" sz="1400"/>
              <a:t>R. L. Migliorini, “Thermal silhouette target and zeroing technique,” Jan. 8 2002, uS Patent 6,337,475</a:t>
            </a:r>
            <a:endParaRPr/>
          </a:p>
          <a:p>
            <a:pPr indent="-342900" lvl="0" marL="342900" rtl="0" algn="l">
              <a:lnSpc>
                <a:spcPct val="100000"/>
              </a:lnSpc>
              <a:spcBef>
                <a:spcPts val="0"/>
              </a:spcBef>
              <a:spcAft>
                <a:spcPts val="0"/>
              </a:spcAft>
              <a:buSzPts val="1120"/>
              <a:buFont typeface="Century Gothic"/>
              <a:buAutoNum type="arabicPeriod"/>
            </a:pPr>
            <a:r>
              <a:rPr lang="en-US" sz="1400"/>
              <a:t>R. S. Randazzo and D. R. Brewer, “Scope mounting system,” Jul. 29 2003, uS Patent 6,598,333</a:t>
            </a:r>
            <a:endParaRPr/>
          </a:p>
          <a:p>
            <a:pPr indent="-342900" lvl="0" marL="342900" rtl="0" algn="l">
              <a:lnSpc>
                <a:spcPct val="100000"/>
              </a:lnSpc>
              <a:spcBef>
                <a:spcPts val="0"/>
              </a:spcBef>
              <a:spcAft>
                <a:spcPts val="0"/>
              </a:spcAft>
              <a:buSzPts val="1120"/>
              <a:buFont typeface="Century Gothic"/>
              <a:buAutoNum type="arabicPeriod"/>
            </a:pPr>
            <a:r>
              <a:rPr lang="en-US" sz="1400"/>
              <a:t>G. R. O’brien and G. E. Bown, “Method for in-system auto zeroing of a torque sensor in an automatic transmission drive train,” May 1 2007, uS Patent 7,212,935. </a:t>
            </a:r>
            <a:endParaRPr sz="1400"/>
          </a:p>
          <a:p>
            <a:pPr indent="-342900" lvl="0" marL="342900" rtl="0" algn="l">
              <a:lnSpc>
                <a:spcPct val="100000"/>
              </a:lnSpc>
              <a:spcBef>
                <a:spcPts val="0"/>
              </a:spcBef>
              <a:spcAft>
                <a:spcPts val="0"/>
              </a:spcAft>
              <a:buSzPts val="1120"/>
              <a:buFont typeface="Century Gothic"/>
              <a:buAutoNum type="arabicPeriod"/>
            </a:pPr>
            <a:r>
              <a:rPr lang="en-US" sz="1400"/>
              <a:t>J. P. Quinn, “Dual elevation weapon station and method of use,” Aug. 3 2004, uS Patent 6,769,347</a:t>
            </a:r>
            <a:endParaRPr/>
          </a:p>
          <a:p>
            <a:pPr indent="-342900" lvl="0" marL="342900" rtl="0" algn="l">
              <a:lnSpc>
                <a:spcPct val="100000"/>
              </a:lnSpc>
              <a:spcBef>
                <a:spcPts val="0"/>
              </a:spcBef>
              <a:spcAft>
                <a:spcPts val="0"/>
              </a:spcAft>
              <a:buSzPts val="1120"/>
              <a:buFont typeface="Century Gothic"/>
              <a:buAutoNum type="arabicPeriod"/>
            </a:pPr>
            <a:r>
              <a:rPr lang="en-US" sz="1400"/>
              <a:t>G. A. Callegari, “Weapon benchrest,” Aug. 7 2001, uS Patent 6,269,578</a:t>
            </a:r>
            <a:endParaRPr/>
          </a:p>
          <a:p>
            <a:pPr indent="-342900" lvl="0" marL="342900" rtl="0" algn="l">
              <a:lnSpc>
                <a:spcPct val="100000"/>
              </a:lnSpc>
              <a:spcBef>
                <a:spcPts val="0"/>
              </a:spcBef>
              <a:spcAft>
                <a:spcPts val="0"/>
              </a:spcAft>
              <a:buSzPts val="1120"/>
              <a:buFont typeface="Century Gothic"/>
              <a:buAutoNum type="arabicPeriod"/>
            </a:pPr>
            <a:r>
              <a:rPr lang="en-US" sz="1400"/>
              <a:t>C. Y. Devine, G. A. Shifrin, and R. W. Shoulberg, “Secure server architecture for web based data management,” Aug. 12 2003, uS Patent 6,606,708</a:t>
            </a:r>
            <a:endParaRPr/>
          </a:p>
          <a:p>
            <a:pPr indent="-342900" lvl="0" marL="342900" rtl="0" algn="l">
              <a:lnSpc>
                <a:spcPct val="100000"/>
              </a:lnSpc>
              <a:spcBef>
                <a:spcPts val="0"/>
              </a:spcBef>
              <a:spcAft>
                <a:spcPts val="0"/>
              </a:spcAft>
              <a:buSzPts val="1120"/>
              <a:buFont typeface="Century Gothic"/>
              <a:buAutoNum type="arabicPeriod"/>
            </a:pPr>
            <a:r>
              <a:rPr lang="en-US" sz="1400"/>
              <a:t>H. S. Lambert and S. Wright, “Security mechanisms in a web server,” Mar. 26 2002, uS Patent 6,363,478</a:t>
            </a:r>
            <a:endParaRPr/>
          </a:p>
          <a:p>
            <a:pPr indent="-342900" lvl="0" marL="342900" rtl="0" algn="l">
              <a:lnSpc>
                <a:spcPct val="100000"/>
              </a:lnSpc>
              <a:spcBef>
                <a:spcPts val="0"/>
              </a:spcBef>
              <a:spcAft>
                <a:spcPts val="0"/>
              </a:spcAft>
              <a:buSzPts val="1120"/>
              <a:buFont typeface="Century Gothic"/>
              <a:buAutoNum type="arabicPeriod"/>
            </a:pPr>
            <a:r>
              <a:rPr lang="en-US" sz="1400"/>
              <a:t>F. Patin, “An introduction to digital image processing,” online]: http://www. programmersheaven. com/articles/patin/ImageProc. pdf, 2003</a:t>
            </a:r>
            <a:endParaRPr/>
          </a:p>
          <a:p>
            <a:pPr indent="-342900" lvl="0" marL="342900" rtl="0" algn="l">
              <a:lnSpc>
                <a:spcPct val="100000"/>
              </a:lnSpc>
              <a:spcBef>
                <a:spcPts val="0"/>
              </a:spcBef>
              <a:spcAft>
                <a:spcPts val="0"/>
              </a:spcAft>
              <a:buSzPts val="1120"/>
              <a:buFont typeface="Century Gothic"/>
              <a:buAutoNum type="arabicPeriod"/>
            </a:pPr>
            <a:r>
              <a:rPr lang="en-US" sz="1400"/>
              <a:t>R. J. Schalkoff, Digital image processing and computer vision. Wiley New York, 1989, vol. 286</a:t>
            </a:r>
            <a:endParaRPr/>
          </a:p>
          <a:p>
            <a:pPr indent="-342900" lvl="0" marL="342900" rtl="0" algn="l">
              <a:lnSpc>
                <a:spcPct val="100000"/>
              </a:lnSpc>
              <a:spcBef>
                <a:spcPts val="0"/>
              </a:spcBef>
              <a:spcAft>
                <a:spcPts val="0"/>
              </a:spcAft>
              <a:buSzPts val="1120"/>
              <a:buFont typeface="Century Gothic"/>
              <a:buAutoNum type="arabicPeriod"/>
            </a:pPr>
            <a:r>
              <a:rPr lang="en-US" sz="1400"/>
              <a:t>D. E. Howard and F. J. Nola, “Stepper motor control that adjusts to motor loading,” Jan. 11 2000, uS Patent 6,013,999</a:t>
            </a:r>
            <a:endParaRPr/>
          </a:p>
          <a:p>
            <a:pPr indent="-342900" lvl="0" marL="342900" rtl="0" algn="l">
              <a:lnSpc>
                <a:spcPct val="100000"/>
              </a:lnSpc>
              <a:spcBef>
                <a:spcPts val="0"/>
              </a:spcBef>
              <a:spcAft>
                <a:spcPts val="0"/>
              </a:spcAft>
              <a:buSzPts val="1120"/>
              <a:buFont typeface="Century Gothic"/>
              <a:buAutoNum type="arabicPeriod"/>
            </a:pPr>
            <a:r>
              <a:rPr lang="en-US" sz="1400"/>
              <a:t>M. Zribi and J. Chiasson, “Position control of a pm stepper motor by exact linearization,” IEEE Transactions on Automatic Control, vol. 36, no. 5, pp. 620–625, 1991.</a:t>
            </a:r>
            <a:endParaRPr/>
          </a:p>
          <a:p>
            <a:pPr indent="-342900" lvl="0" marL="342900" rtl="0" algn="l">
              <a:lnSpc>
                <a:spcPct val="100000"/>
              </a:lnSpc>
              <a:spcBef>
                <a:spcPts val="0"/>
              </a:spcBef>
              <a:spcAft>
                <a:spcPts val="0"/>
              </a:spcAft>
              <a:buSzPts val="1120"/>
              <a:buFont typeface="Century Gothic"/>
              <a:buAutoNum type="arabicPeriod"/>
            </a:pPr>
            <a:r>
              <a:rPr lang="en-US" sz="1400"/>
              <a:t>C. O. Markkanen, D. B. Blackwell, G. A. Knaust, C. R. Kropac, and J. M. Mccall, “Stepper motor control system,” Jun. 22 1971, uS Patent 3,586,953</a:t>
            </a:r>
            <a:endParaRPr/>
          </a:p>
          <a:p>
            <a:pPr indent="-342900" lvl="0" marL="342900" rtl="0" algn="l">
              <a:lnSpc>
                <a:spcPct val="100000"/>
              </a:lnSpc>
              <a:spcBef>
                <a:spcPts val="0"/>
              </a:spcBef>
              <a:spcAft>
                <a:spcPts val="0"/>
              </a:spcAft>
              <a:buSzPts val="1120"/>
              <a:buFont typeface="Century Gothic"/>
              <a:buAutoNum type="arabicPeriod"/>
            </a:pPr>
            <a:r>
              <a:rPr lang="en-US" sz="1400"/>
              <a:t>A. Danti, J. Y. Kulkarni, and P. Hiremath, “An image processing approach to detect lanes, pot holes and recognize road signs in indian roads,” International Journal of Modeling and Optimization, vol. 2, no. 6, p. 658, 2012. </a:t>
            </a:r>
            <a:endParaRPr sz="1400"/>
          </a:p>
          <a:p>
            <a:pPr indent="-342900" lvl="0" marL="342900" rtl="0" algn="l">
              <a:lnSpc>
                <a:spcPct val="100000"/>
              </a:lnSpc>
              <a:spcBef>
                <a:spcPts val="0"/>
              </a:spcBef>
              <a:spcAft>
                <a:spcPts val="0"/>
              </a:spcAft>
              <a:buSzPts val="1120"/>
              <a:buFont typeface="Century Gothic"/>
              <a:buAutoNum type="arabicPeriod"/>
            </a:pPr>
            <a:r>
              <a:rPr lang="en-US" sz="1400"/>
              <a:t>A. G. Howard, M. Zhu, B. Chen, D. Kalenichenko, W. Wang, T. Weyand, M. Andreetto, and H. Adam, “Mobilenets: Efﬁcient convolutional neural networks for mobile vision applications,” arXiv preprint arXiv:1704.04861, 2017.  </a:t>
            </a:r>
            <a:endParaRPr/>
          </a:p>
        </p:txBody>
      </p:sp>
      <p:sp>
        <p:nvSpPr>
          <p:cNvPr id="419" name="Google Shape;419;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1183993" y="679572"/>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b="1" lang="en-US"/>
              <a:t>Query ?</a:t>
            </a:r>
            <a:endParaRPr b="1"/>
          </a:p>
        </p:txBody>
      </p:sp>
      <p:sp>
        <p:nvSpPr>
          <p:cNvPr id="425" name="Google Shape;425;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6" name="Google Shape;426;p39"/>
          <p:cNvPicPr preferRelativeResize="0"/>
          <p:nvPr/>
        </p:nvPicPr>
        <p:blipFill rotWithShape="1">
          <a:blip r:embed="rId3">
            <a:alphaModFix/>
          </a:blip>
          <a:srcRect b="0" l="0" r="0" t="0"/>
          <a:stretch/>
        </p:blipFill>
        <p:spPr>
          <a:xfrm>
            <a:off x="4584929" y="2381960"/>
            <a:ext cx="3022142" cy="20940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pic>
        <p:nvPicPr>
          <p:cNvPr descr="abstract design" id="431" name="Google Shape;431;p40"/>
          <p:cNvPicPr preferRelativeResize="0"/>
          <p:nvPr/>
        </p:nvPicPr>
        <p:blipFill rotWithShape="1">
          <a:blip r:embed="rId4">
            <a:alphaModFix amt="25000"/>
          </a:blip>
          <a:srcRect b="2872" l="0" r="6817" t="18308"/>
          <a:stretch/>
        </p:blipFill>
        <p:spPr>
          <a:xfrm flipH="1">
            <a:off x="20" y="10"/>
            <a:ext cx="12191980" cy="6857990"/>
          </a:xfrm>
          <a:prstGeom prst="rect">
            <a:avLst/>
          </a:prstGeom>
          <a:noFill/>
          <a:ln>
            <a:noFill/>
          </a:ln>
        </p:spPr>
      </p:pic>
      <p:sp>
        <p:nvSpPr>
          <p:cNvPr id="432" name="Google Shape;432;p40"/>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lang="en-US"/>
              <a:t>Thank You!</a:t>
            </a:r>
            <a:endParaRPr/>
          </a:p>
        </p:txBody>
      </p:sp>
      <p:sp>
        <p:nvSpPr>
          <p:cNvPr id="433" name="Google Shape;433;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Objectives</a:t>
            </a:r>
            <a:endParaRPr b="1"/>
          </a:p>
        </p:txBody>
      </p:sp>
      <p:sp>
        <p:nvSpPr>
          <p:cNvPr id="168" name="Google Shape;168;p4"/>
          <p:cNvSpPr txBox="1"/>
          <p:nvPr>
            <p:ph idx="1" type="body"/>
          </p:nvPr>
        </p:nvSpPr>
        <p:spPr>
          <a:xfrm>
            <a:off x="1103312" y="2052918"/>
            <a:ext cx="10205664"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lang="en-US" sz="2800"/>
              <a:t>Develop an </a:t>
            </a:r>
            <a:r>
              <a:rPr b="1" i="1" lang="en-US" sz="2800">
                <a:solidFill>
                  <a:srgbClr val="FFFF00"/>
                </a:solidFill>
              </a:rPr>
              <a:t>effective weapon zeroing </a:t>
            </a:r>
            <a:r>
              <a:rPr lang="en-US" sz="2800"/>
              <a:t>system</a:t>
            </a:r>
            <a:endParaRPr/>
          </a:p>
          <a:p>
            <a:pPr indent="-342900" lvl="0" marL="342900" rtl="0" algn="l">
              <a:spcBef>
                <a:spcPts val="1000"/>
              </a:spcBef>
              <a:spcAft>
                <a:spcPts val="0"/>
              </a:spcAft>
              <a:buSzPts val="2240"/>
              <a:buChar char="►"/>
            </a:pPr>
            <a:r>
              <a:rPr lang="en-US" sz="2800"/>
              <a:t>Allow sub-unit commander to </a:t>
            </a:r>
            <a:r>
              <a:rPr b="1" i="1" lang="en-US" sz="2800">
                <a:solidFill>
                  <a:srgbClr val="FFFF00"/>
                </a:solidFill>
              </a:rPr>
              <a:t>monitor firing results </a:t>
            </a:r>
            <a:endParaRPr/>
          </a:p>
          <a:p>
            <a:pPr indent="-342900" lvl="0" marL="342900" rtl="0" algn="l">
              <a:spcBef>
                <a:spcPts val="1000"/>
              </a:spcBef>
              <a:spcAft>
                <a:spcPts val="0"/>
              </a:spcAft>
              <a:buSzPts val="2240"/>
              <a:buChar char="►"/>
            </a:pPr>
            <a:r>
              <a:rPr lang="en-US" sz="2800"/>
              <a:t>Making firing </a:t>
            </a:r>
            <a:r>
              <a:rPr b="1" i="1" lang="en-US" sz="2800">
                <a:solidFill>
                  <a:srgbClr val="FFFF00"/>
                </a:solidFill>
              </a:rPr>
              <a:t>database for methodological development </a:t>
            </a:r>
            <a:r>
              <a:rPr lang="en-US" sz="2800"/>
              <a:t>of firing</a:t>
            </a:r>
            <a:endParaRPr/>
          </a:p>
          <a:p>
            <a:pPr indent="-342900" lvl="0" marL="342900" rtl="0" algn="l">
              <a:spcBef>
                <a:spcPts val="1000"/>
              </a:spcBef>
              <a:spcAft>
                <a:spcPts val="0"/>
              </a:spcAft>
              <a:buSzPts val="2240"/>
              <a:buChar char="►"/>
            </a:pPr>
            <a:r>
              <a:rPr lang="en-US" sz="2800"/>
              <a:t>Minimizing system loss with touch of technology</a:t>
            </a:r>
            <a:endParaRPr sz="2800"/>
          </a:p>
        </p:txBody>
      </p:sp>
      <p:sp>
        <p:nvSpPr>
          <p:cNvPr id="169" name="Google Shape;169;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Success Criteria</a:t>
            </a:r>
            <a:endParaRPr b="1"/>
          </a:p>
        </p:txBody>
      </p:sp>
      <p:sp>
        <p:nvSpPr>
          <p:cNvPr id="175" name="Google Shape;175;p5"/>
          <p:cNvSpPr txBox="1"/>
          <p:nvPr>
            <p:ph idx="1" type="body"/>
          </p:nvPr>
        </p:nvSpPr>
        <p:spPr>
          <a:xfrm>
            <a:off x="743027" y="1595718"/>
            <a:ext cx="10807998"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sz="2800"/>
              <a:t>Successful </a:t>
            </a:r>
            <a:r>
              <a:rPr b="1" i="1" lang="en-US" sz="2800">
                <a:solidFill>
                  <a:srgbClr val="00FFFF"/>
                </a:solidFill>
              </a:rPr>
              <a:t>image processing system </a:t>
            </a:r>
            <a:r>
              <a:rPr lang="en-US" sz="2800"/>
              <a:t>to identify the bullet impact on the target paper</a:t>
            </a:r>
            <a:endParaRPr/>
          </a:p>
          <a:p>
            <a:pPr indent="-289560" lvl="0" marL="342900" rtl="0" algn="l">
              <a:spcBef>
                <a:spcPts val="1000"/>
              </a:spcBef>
              <a:spcAft>
                <a:spcPts val="0"/>
              </a:spcAft>
              <a:buSzPts val="840"/>
              <a:buNone/>
            </a:pPr>
            <a:r>
              <a:t/>
            </a:r>
            <a:endParaRPr sz="1050"/>
          </a:p>
          <a:p>
            <a:pPr indent="-342900" lvl="0" marL="342900" rtl="0" algn="l">
              <a:spcBef>
                <a:spcPts val="1000"/>
              </a:spcBef>
              <a:spcAft>
                <a:spcPts val="0"/>
              </a:spcAft>
              <a:buSzPts val="2240"/>
              <a:buChar char="►"/>
            </a:pPr>
            <a:r>
              <a:rPr lang="en-US" sz="2800"/>
              <a:t>Make a </a:t>
            </a:r>
            <a:r>
              <a:rPr b="1" i="1" lang="en-US" sz="2800">
                <a:solidFill>
                  <a:srgbClr val="FFFF00"/>
                </a:solidFill>
              </a:rPr>
              <a:t>correct calculation </a:t>
            </a:r>
            <a:r>
              <a:rPr lang="en-US" sz="2800"/>
              <a:t>and provide the zeroing tool the </a:t>
            </a:r>
            <a:r>
              <a:rPr b="1" i="1" lang="en-US" sz="2800">
                <a:solidFill>
                  <a:srgbClr val="FFFF00"/>
                </a:solidFill>
              </a:rPr>
              <a:t>correct horizontal and vertical deviation</a:t>
            </a:r>
            <a:r>
              <a:rPr i="1" lang="en-US" sz="2800">
                <a:solidFill>
                  <a:srgbClr val="FFFF00"/>
                </a:solidFill>
              </a:rPr>
              <a:t> </a:t>
            </a:r>
            <a:endParaRPr i="1" sz="2800">
              <a:solidFill>
                <a:srgbClr val="FFFF00"/>
              </a:solidFill>
            </a:endParaRPr>
          </a:p>
          <a:p>
            <a:pPr indent="-302260" lvl="0" marL="342900" rtl="0" algn="l">
              <a:spcBef>
                <a:spcPts val="1000"/>
              </a:spcBef>
              <a:spcAft>
                <a:spcPts val="0"/>
              </a:spcAft>
              <a:buSzPts val="640"/>
              <a:buNone/>
            </a:pPr>
            <a:r>
              <a:t/>
            </a:r>
            <a:endParaRPr i="1" sz="800">
              <a:solidFill>
                <a:srgbClr val="FFFF00"/>
              </a:solidFill>
            </a:endParaRPr>
          </a:p>
          <a:p>
            <a:pPr indent="-342900" lvl="0" marL="342900" rtl="0" algn="l">
              <a:spcBef>
                <a:spcPts val="1000"/>
              </a:spcBef>
              <a:spcAft>
                <a:spcPts val="0"/>
              </a:spcAft>
              <a:buSzPts val="2240"/>
              <a:buChar char="►"/>
            </a:pPr>
            <a:r>
              <a:rPr lang="en-US" sz="2800"/>
              <a:t>The zeroing tool should be able to shift the front sight tip as per the calculation to ensure a </a:t>
            </a:r>
            <a:r>
              <a:rPr b="1" i="1" lang="en-US" sz="2800">
                <a:solidFill>
                  <a:srgbClr val="FFFF00"/>
                </a:solidFill>
              </a:rPr>
              <a:t>successful zeroing</a:t>
            </a:r>
            <a:endParaRPr/>
          </a:p>
          <a:p>
            <a:pPr indent="-312420" lvl="0" marL="342900" rtl="0" algn="l">
              <a:spcBef>
                <a:spcPts val="1000"/>
              </a:spcBef>
              <a:spcAft>
                <a:spcPts val="0"/>
              </a:spcAft>
              <a:buSzPts val="480"/>
              <a:buNone/>
            </a:pPr>
            <a:r>
              <a:t/>
            </a:r>
            <a:endParaRPr b="1" i="1" sz="600">
              <a:solidFill>
                <a:srgbClr val="FFFF00"/>
              </a:solidFill>
            </a:endParaRPr>
          </a:p>
          <a:p>
            <a:pPr indent="-342900" lvl="0" marL="342900" rtl="0" algn="l">
              <a:spcBef>
                <a:spcPts val="1000"/>
              </a:spcBef>
              <a:spcAft>
                <a:spcPts val="0"/>
              </a:spcAft>
              <a:buSzPts val="2240"/>
              <a:buChar char="►"/>
            </a:pPr>
            <a:r>
              <a:rPr lang="en-US" sz="2800"/>
              <a:t>The UI of the system has to be easy for the ﬁrers and the sub unit commanders to use the system</a:t>
            </a:r>
            <a:endParaRPr sz="2800"/>
          </a:p>
        </p:txBody>
      </p:sp>
      <p:sp>
        <p:nvSpPr>
          <p:cNvPr id="176" name="Google Shape;176;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Image result for success criteria" id="177" name="Google Shape;177;p5"/>
          <p:cNvPicPr preferRelativeResize="0"/>
          <p:nvPr/>
        </p:nvPicPr>
        <p:blipFill rotWithShape="1">
          <a:blip r:embed="rId3">
            <a:alphaModFix/>
          </a:blip>
          <a:srcRect b="0" l="0" r="0" t="0"/>
          <a:stretch/>
        </p:blipFill>
        <p:spPr>
          <a:xfrm>
            <a:off x="10431787" y="5457060"/>
            <a:ext cx="1760213" cy="11676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Domain Covered in Project</a:t>
            </a:r>
            <a:endParaRPr b="1"/>
          </a:p>
        </p:txBody>
      </p:sp>
      <p:sp>
        <p:nvSpPr>
          <p:cNvPr id="183" name="Google Shape;183;p6"/>
          <p:cNvSpPr txBox="1"/>
          <p:nvPr>
            <p:ph idx="1" type="body"/>
          </p:nvPr>
        </p:nvSpPr>
        <p:spPr>
          <a:xfrm>
            <a:off x="1103312" y="2052918"/>
            <a:ext cx="8946541" cy="2909047"/>
          </a:xfrm>
          <a:prstGeom prst="rect">
            <a:avLst/>
          </a:prstGeom>
          <a:gradFill>
            <a:gsLst>
              <a:gs pos="0">
                <a:srgbClr val="E7F7EE"/>
              </a:gs>
              <a:gs pos="100000">
                <a:srgbClr val="95E1BB"/>
              </a:gs>
            </a:gsLst>
            <a:lin ang="5400000" scaled="0"/>
          </a:gradFill>
          <a:ln cap="rnd" cmpd="sng" w="9525">
            <a:solidFill>
              <a:schemeClr val="accent6"/>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b="1" lang="en-US" sz="2800">
                <a:solidFill>
                  <a:schemeClr val="dk1"/>
                </a:solidFill>
                <a:latin typeface="Century Gothic"/>
                <a:ea typeface="Century Gothic"/>
                <a:cs typeface="Century Gothic"/>
                <a:sym typeface="Century Gothic"/>
              </a:rPr>
              <a:t>Theoretical Cs and Algorithm</a:t>
            </a:r>
            <a:endParaRPr/>
          </a:p>
          <a:p>
            <a:pPr indent="-342900" lvl="0" marL="342900" rtl="0" algn="l">
              <a:spcBef>
                <a:spcPts val="1000"/>
              </a:spcBef>
              <a:spcAft>
                <a:spcPts val="0"/>
              </a:spcAft>
              <a:buSzPts val="2240"/>
              <a:buChar char="►"/>
            </a:pPr>
            <a:r>
              <a:rPr b="1" lang="en-US" sz="2800">
                <a:solidFill>
                  <a:schemeClr val="dk1"/>
                </a:solidFill>
                <a:latin typeface="Century Gothic"/>
                <a:ea typeface="Century Gothic"/>
                <a:cs typeface="Century Gothic"/>
                <a:sym typeface="Century Gothic"/>
              </a:rPr>
              <a:t>Database</a:t>
            </a:r>
            <a:endParaRPr b="1" sz="2800"/>
          </a:p>
          <a:p>
            <a:pPr indent="-342900" lvl="0" marL="342900" rtl="0" algn="l">
              <a:spcBef>
                <a:spcPts val="1000"/>
              </a:spcBef>
              <a:spcAft>
                <a:spcPts val="0"/>
              </a:spcAft>
              <a:buSzPts val="2240"/>
              <a:buChar char="►"/>
            </a:pPr>
            <a:r>
              <a:rPr b="1" lang="en-US" sz="2800">
                <a:solidFill>
                  <a:schemeClr val="dk1"/>
                </a:solidFill>
                <a:latin typeface="Century Gothic"/>
                <a:ea typeface="Century Gothic"/>
                <a:cs typeface="Century Gothic"/>
                <a:sym typeface="Century Gothic"/>
              </a:rPr>
              <a:t>AI and Robotics</a:t>
            </a:r>
            <a:endParaRPr/>
          </a:p>
          <a:p>
            <a:pPr indent="-342900" lvl="0" marL="342900" rtl="0" algn="l">
              <a:spcBef>
                <a:spcPts val="1000"/>
              </a:spcBef>
              <a:spcAft>
                <a:spcPts val="0"/>
              </a:spcAft>
              <a:buSzPts val="2240"/>
              <a:buChar char="►"/>
            </a:pPr>
            <a:r>
              <a:rPr b="1" lang="en-US" sz="2800">
                <a:solidFill>
                  <a:schemeClr val="dk1"/>
                </a:solidFill>
                <a:latin typeface="Century Gothic"/>
                <a:ea typeface="Century Gothic"/>
                <a:cs typeface="Century Gothic"/>
                <a:sym typeface="Century Gothic"/>
              </a:rPr>
              <a:t>Pattern Recognition</a:t>
            </a:r>
            <a:endParaRPr/>
          </a:p>
          <a:p>
            <a:pPr indent="-342900" lvl="0" marL="342900" rtl="0" algn="l">
              <a:spcBef>
                <a:spcPts val="1000"/>
              </a:spcBef>
              <a:spcAft>
                <a:spcPts val="0"/>
              </a:spcAft>
              <a:buSzPts val="2240"/>
              <a:buChar char="►"/>
            </a:pPr>
            <a:r>
              <a:rPr b="1" lang="en-US" sz="2800">
                <a:solidFill>
                  <a:schemeClr val="dk1"/>
                </a:solidFill>
                <a:latin typeface="Century Gothic"/>
                <a:ea typeface="Century Gothic"/>
                <a:cs typeface="Century Gothic"/>
                <a:sym typeface="Century Gothic"/>
              </a:rPr>
              <a:t>Digital Image Processing</a:t>
            </a:r>
            <a:endParaRPr b="1" sz="2800"/>
          </a:p>
        </p:txBody>
      </p:sp>
      <p:sp>
        <p:nvSpPr>
          <p:cNvPr id="184" name="Google Shape;184;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Features</a:t>
            </a:r>
            <a:endParaRPr b="1"/>
          </a:p>
        </p:txBody>
      </p:sp>
      <p:sp>
        <p:nvSpPr>
          <p:cNvPr id="190" name="Google Shape;190;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91" name="Google Shape;191;p7"/>
          <p:cNvGrpSpPr/>
          <p:nvPr/>
        </p:nvGrpSpPr>
        <p:grpSpPr>
          <a:xfrm>
            <a:off x="2502402" y="1853249"/>
            <a:ext cx="6344513" cy="3386169"/>
            <a:chOff x="1249" y="226155"/>
            <a:chExt cx="6344513" cy="3386169"/>
          </a:xfrm>
        </p:grpSpPr>
        <p:sp>
          <p:nvSpPr>
            <p:cNvPr id="192" name="Google Shape;192;p7"/>
            <p:cNvSpPr/>
            <p:nvPr/>
          </p:nvSpPr>
          <p:spPr>
            <a:xfrm>
              <a:off x="380869" y="226155"/>
              <a:ext cx="1223368" cy="842900"/>
            </a:xfrm>
            <a:prstGeom prst="roundRect">
              <a:avLst>
                <a:gd fmla="val 16667" name="adj"/>
              </a:avLst>
            </a:prstGeom>
            <a:solidFill>
              <a:srgbClr val="ABD331"/>
            </a:solid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1249" y="999881"/>
              <a:ext cx="1982608" cy="735547"/>
            </a:xfrm>
            <a:prstGeom prst="rect">
              <a:avLst/>
            </a:prstGeom>
            <a:no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txBox="1"/>
            <p:nvPr/>
          </p:nvSpPr>
          <p:spPr>
            <a:xfrm>
              <a:off x="1249" y="999881"/>
              <a:ext cx="1982608" cy="735547"/>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1" i="0" lang="en-US" sz="2000" u="none" cap="none" strike="noStrike">
                  <a:solidFill>
                    <a:schemeClr val="lt1"/>
                  </a:solidFill>
                  <a:latin typeface="Century Gothic"/>
                  <a:ea typeface="Century Gothic"/>
                  <a:cs typeface="Century Gothic"/>
                  <a:sym typeface="Century Gothic"/>
                </a:rPr>
                <a:t>Target Analysis</a:t>
              </a:r>
              <a:endParaRPr b="0" i="0" sz="2000" u="none" cap="none" strike="noStrike">
                <a:solidFill>
                  <a:schemeClr val="lt1"/>
                </a:solidFill>
                <a:latin typeface="Century Gothic"/>
                <a:ea typeface="Century Gothic"/>
                <a:cs typeface="Century Gothic"/>
                <a:sym typeface="Century Gothic"/>
              </a:endParaRPr>
            </a:p>
          </p:txBody>
        </p:sp>
        <p:sp>
          <p:nvSpPr>
            <p:cNvPr id="195" name="Google Shape;195;p7"/>
            <p:cNvSpPr/>
            <p:nvPr/>
          </p:nvSpPr>
          <p:spPr>
            <a:xfrm>
              <a:off x="2561821" y="226155"/>
              <a:ext cx="1223368" cy="842900"/>
            </a:xfrm>
            <a:prstGeom prst="roundRect">
              <a:avLst>
                <a:gd fmla="val 16667" name="adj"/>
              </a:avLst>
            </a:prstGeom>
            <a:solidFill>
              <a:srgbClr val="ABD331"/>
            </a:solid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2182201" y="999881"/>
              <a:ext cx="1982608" cy="735547"/>
            </a:xfrm>
            <a:prstGeom prst="rect">
              <a:avLst/>
            </a:prstGeom>
            <a:no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2182201" y="999881"/>
              <a:ext cx="1982608" cy="735547"/>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1" i="0" lang="en-US" sz="2000" u="none" cap="none" strike="noStrike">
                  <a:solidFill>
                    <a:schemeClr val="lt1"/>
                  </a:solidFill>
                  <a:latin typeface="Century Gothic"/>
                  <a:ea typeface="Century Gothic"/>
                  <a:cs typeface="Century Gothic"/>
                  <a:sym typeface="Century Gothic"/>
                </a:rPr>
                <a:t>Data Storage</a:t>
              </a:r>
              <a:endParaRPr b="1" i="0" sz="2000" u="none" cap="none" strike="noStrike">
                <a:solidFill>
                  <a:schemeClr val="lt1"/>
                </a:solidFill>
                <a:latin typeface="Century Gothic"/>
                <a:ea typeface="Century Gothic"/>
                <a:cs typeface="Century Gothic"/>
                <a:sym typeface="Century Gothic"/>
              </a:endParaRPr>
            </a:p>
          </p:txBody>
        </p:sp>
        <p:sp>
          <p:nvSpPr>
            <p:cNvPr id="198" name="Google Shape;198;p7"/>
            <p:cNvSpPr/>
            <p:nvPr/>
          </p:nvSpPr>
          <p:spPr>
            <a:xfrm>
              <a:off x="4742774" y="226155"/>
              <a:ext cx="1223368" cy="842900"/>
            </a:xfrm>
            <a:prstGeom prst="roundRect">
              <a:avLst>
                <a:gd fmla="val 16667" name="adj"/>
              </a:avLst>
            </a:prstGeom>
            <a:solidFill>
              <a:srgbClr val="ABD331"/>
            </a:solid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4363154" y="999881"/>
              <a:ext cx="1982608" cy="735547"/>
            </a:xfrm>
            <a:prstGeom prst="rect">
              <a:avLst/>
            </a:prstGeom>
            <a:no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txBox="1"/>
            <p:nvPr/>
          </p:nvSpPr>
          <p:spPr>
            <a:xfrm>
              <a:off x="4363154" y="999881"/>
              <a:ext cx="1982608" cy="735547"/>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1" i="0" lang="en-US" sz="2000" u="none" cap="none" strike="noStrike">
                  <a:solidFill>
                    <a:schemeClr val="lt1"/>
                  </a:solidFill>
                  <a:latin typeface="Century Gothic"/>
                  <a:ea typeface="Century Gothic"/>
                  <a:cs typeface="Century Gothic"/>
                  <a:sym typeface="Century Gothic"/>
                </a:rPr>
                <a:t>Data Analysis</a:t>
              </a:r>
              <a:endParaRPr b="1" i="0" sz="2000" u="none" cap="none" strike="noStrike">
                <a:solidFill>
                  <a:schemeClr val="lt1"/>
                </a:solidFill>
                <a:latin typeface="Century Gothic"/>
                <a:ea typeface="Century Gothic"/>
                <a:cs typeface="Century Gothic"/>
                <a:sym typeface="Century Gothic"/>
              </a:endParaRPr>
            </a:p>
          </p:txBody>
        </p:sp>
        <p:sp>
          <p:nvSpPr>
            <p:cNvPr id="201" name="Google Shape;201;p7"/>
            <p:cNvSpPr/>
            <p:nvPr/>
          </p:nvSpPr>
          <p:spPr>
            <a:xfrm>
              <a:off x="1471345" y="2041256"/>
              <a:ext cx="1223368" cy="842900"/>
            </a:xfrm>
            <a:prstGeom prst="roundRect">
              <a:avLst>
                <a:gd fmla="val 16667" name="adj"/>
              </a:avLst>
            </a:prstGeom>
            <a:solidFill>
              <a:srgbClr val="ABD331"/>
            </a:solid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1091725" y="2876777"/>
              <a:ext cx="1982608" cy="735547"/>
            </a:xfrm>
            <a:prstGeom prst="rect">
              <a:avLst/>
            </a:prstGeom>
            <a:no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txBox="1"/>
            <p:nvPr/>
          </p:nvSpPr>
          <p:spPr>
            <a:xfrm>
              <a:off x="1091725" y="2876777"/>
              <a:ext cx="1982608" cy="735547"/>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1" i="0" lang="en-US" sz="2000" u="none" cap="none" strike="noStrike">
                  <a:solidFill>
                    <a:schemeClr val="lt1"/>
                  </a:solidFill>
                  <a:latin typeface="Century Gothic"/>
                  <a:ea typeface="Century Gothic"/>
                  <a:cs typeface="Century Gothic"/>
                  <a:sym typeface="Century Gothic"/>
                </a:rPr>
                <a:t>Weapon Zeroing</a:t>
              </a:r>
              <a:endParaRPr b="1" i="0" sz="2000" u="none" cap="none" strike="noStrike">
                <a:solidFill>
                  <a:schemeClr val="lt1"/>
                </a:solidFill>
                <a:latin typeface="Century Gothic"/>
                <a:ea typeface="Century Gothic"/>
                <a:cs typeface="Century Gothic"/>
                <a:sym typeface="Century Gothic"/>
              </a:endParaRPr>
            </a:p>
          </p:txBody>
        </p:sp>
        <p:sp>
          <p:nvSpPr>
            <p:cNvPr id="204" name="Google Shape;204;p7"/>
            <p:cNvSpPr/>
            <p:nvPr/>
          </p:nvSpPr>
          <p:spPr>
            <a:xfrm>
              <a:off x="3652297" y="2041256"/>
              <a:ext cx="1223368" cy="842900"/>
            </a:xfrm>
            <a:prstGeom prst="roundRect">
              <a:avLst>
                <a:gd fmla="val 16667" name="adj"/>
              </a:avLst>
            </a:prstGeom>
            <a:solidFill>
              <a:srgbClr val="ABD331"/>
            </a:solid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3272678" y="2876777"/>
              <a:ext cx="1982608" cy="735547"/>
            </a:xfrm>
            <a:prstGeom prst="rect">
              <a:avLst/>
            </a:prstGeom>
            <a:noFill/>
            <a:ln>
              <a:noFill/>
            </a:ln>
            <a:effectLst>
              <a:outerShdw blurRad="149987" rotWithShape="0" algn="ctr" dir="8460000" dist="25019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txBox="1"/>
            <p:nvPr/>
          </p:nvSpPr>
          <p:spPr>
            <a:xfrm>
              <a:off x="3272678" y="2876777"/>
              <a:ext cx="1982608" cy="735547"/>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1" i="0" lang="en-US" sz="2000" u="none" cap="none" strike="noStrike">
                  <a:solidFill>
                    <a:schemeClr val="lt1"/>
                  </a:solidFill>
                  <a:latin typeface="Century Gothic"/>
                  <a:ea typeface="Century Gothic"/>
                  <a:cs typeface="Century Gothic"/>
                  <a:sym typeface="Century Gothic"/>
                </a:rPr>
                <a:t>Firer Profile Management</a:t>
              </a:r>
              <a:endParaRPr b="0" i="0" sz="20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System Architecture</a:t>
            </a:r>
            <a:endParaRPr b="1"/>
          </a:p>
        </p:txBody>
      </p:sp>
      <p:sp>
        <p:nvSpPr>
          <p:cNvPr id="212" name="Google Shape;212;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8"/>
          <p:cNvPicPr preferRelativeResize="0"/>
          <p:nvPr>
            <p:ph idx="1" type="body"/>
          </p:nvPr>
        </p:nvPicPr>
        <p:blipFill rotWithShape="1">
          <a:blip r:embed="rId3">
            <a:alphaModFix/>
          </a:blip>
          <a:srcRect b="0" l="0" r="0" t="0"/>
          <a:stretch/>
        </p:blipFill>
        <p:spPr>
          <a:xfrm>
            <a:off x="6110950" y="1"/>
            <a:ext cx="4179151"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p:nvPr/>
        </p:nvSpPr>
        <p:spPr>
          <a:xfrm>
            <a:off x="1174441" y="1188162"/>
            <a:ext cx="9610101" cy="5565082"/>
          </a:xfrm>
          <a:prstGeom prst="rect">
            <a:avLst/>
          </a:prstGeom>
          <a:solidFill>
            <a:srgbClr val="DFF6EB"/>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9" name="Google Shape;219;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System Work Flow</a:t>
            </a:r>
            <a:endParaRPr b="1"/>
          </a:p>
        </p:txBody>
      </p:sp>
      <p:sp>
        <p:nvSpPr>
          <p:cNvPr id="220" name="Google Shape;22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1" name="Google Shape;221;p9"/>
          <p:cNvPicPr preferRelativeResize="0"/>
          <p:nvPr>
            <p:ph idx="1" type="body"/>
          </p:nvPr>
        </p:nvPicPr>
        <p:blipFill rotWithShape="1">
          <a:blip r:embed="rId3">
            <a:alphaModFix/>
          </a:blip>
          <a:srcRect b="0" l="0" r="0" t="0"/>
          <a:stretch/>
        </p:blipFill>
        <p:spPr>
          <a:xfrm>
            <a:off x="1264024" y="1188162"/>
            <a:ext cx="9453282" cy="556508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2019-05-08T18:11:57Z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